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Jua"/>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4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45"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Ju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단국대학교 캡스톤디자인2 6차 발표 시작하겠습니다.</a:t>
            </a:r>
            <a:endParaRPr>
              <a:solidFill>
                <a:schemeClr val="dk1"/>
              </a:solidFill>
            </a:endParaRPr>
          </a:p>
          <a:p>
            <a:pPr indent="0" lvl="0" marL="0" rtl="0" algn="l">
              <a:spcBef>
                <a:spcPts val="0"/>
              </a:spcBef>
              <a:spcAft>
                <a:spcPts val="0"/>
              </a:spcAft>
              <a:buNone/>
            </a:pPr>
            <a:r>
              <a:rPr lang="en-US">
                <a:solidFill>
                  <a:schemeClr val="dk1"/>
                </a:solidFill>
              </a:rPr>
              <a:t>기존의 교수님께서 얘기해주신데로 발표를 돌아가면서 하기로 했었는데 금일 발표를 맞은 김민준 학우가 코로나 자가격리를 하게되면서 부득이하게 제가 다시 발표를 맞게 되었습니다. 잡설이 길었습니다. 발표 시작하겠습니다.</a:t>
            </a:r>
            <a:endParaRPr>
              <a:solidFill>
                <a:schemeClr val="dk1"/>
              </a:solidFill>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이번 주 개발 현황입니다.</a:t>
            </a:r>
            <a:endParaRPr/>
          </a:p>
        </p:txBody>
      </p:sp>
      <p:sp>
        <p:nvSpPr>
          <p:cNvPr id="216" name="Google Shape;2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22621f9b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922621f9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이번주의 목표로는 주문하기 기능, 픽업 기능, 그리고 관련 API를 SWAGGER에 추가하는 것이 되겠습니다.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4c0859985_4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4c0859985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주문하</a:t>
            </a:r>
            <a:r>
              <a:rPr lang="en-US"/>
              <a:t>기 기능의 경우 주문하기, 결제하기, 현재 진행중인 주문 확인하기, 배달 받은 후에, 주문 완료하기 4가지 기능을 개발했으며, 카드 등록의 구현까지는 완료했지만 pg사이트에 정보를 넘겨 이를 통한 결제는 실제 상용화가 진행됨에 따라 구현 예정입니다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4c0859985_4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4c0859985_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픽업하기</a:t>
            </a:r>
            <a:r>
              <a:rPr lang="en-US">
                <a:solidFill>
                  <a:schemeClr val="dk1"/>
                </a:solidFill>
              </a:rPr>
              <a:t> 기능의 경우 가게 목록 및 주문 정보 받아오기, 픽업하기, 현재 진행중인 픽업 주문 확인하기 까지의 기능 구현이 완료된 상태며 픽업 취소와 배달 완료 기능은 토요일 이전까지 개발이 완료될 것으로 보입니다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22621f9b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922621f9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위 사진은 주문하기와 픽업하기관련 api를 swagger에 정상적으로 업로드 한 사진입니다.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82edf0643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추후 개발일정에 대해서 설명드리겠습니다. </a:t>
            </a:r>
            <a:endParaRPr>
              <a:solidFill>
                <a:schemeClr val="dk1"/>
              </a:solidFill>
            </a:endParaRPr>
          </a:p>
        </p:txBody>
      </p:sp>
      <p:sp>
        <p:nvSpPr>
          <p:cNvPr id="295" name="Google Shape;295;g1582edf0643_6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84c0859985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개발 일정으로는 기능 테스트, 서버 업로드, 그리고 HTTPS 적용을 목표로 두고 있습니다</a:t>
            </a:r>
            <a:endParaRPr/>
          </a:p>
        </p:txBody>
      </p:sp>
      <p:sp>
        <p:nvSpPr>
          <p:cNvPr id="303" name="Google Shape;303;g184c0859985_4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922621f9b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922621f9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첫번째로 기능 테스트의 경우, 기획중인 모든 기능이 정상적으로 작동하는지에 대하여 배포 이전 검수가 있을 예정입니다.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922621f9be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922621f9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또한 다음주중으로 서버 업로드를 진행할 예정인데 저희 서비스의 흐름도를 간략하게 설명드리자면 클라이언트가 리액트 서버에 요청을 하게되면 리액트 웹 어플리케이션을 브라우저에 제공하게 되고, 리액트는 nestjs 서버에 데이터를 요청하게 됩니다. nest에서는 redis와 mysql에 쿼리문을 보내서 데이터를 받아오고, 받아온 데이터를 response로 브라우저에 전달하는 흐름도가 되겠습니다.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922621f9b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922621f9b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 적용과 관련된 부분은 다른 학우님도 다 아시겠지만 </a:t>
            </a:r>
            <a:r>
              <a:rPr b="1" lang="en-US" sz="1200">
                <a:solidFill>
                  <a:srgbClr val="202124"/>
                </a:solidFill>
                <a:highlight>
                  <a:srgbClr val="FFFFFF"/>
                </a:highlight>
              </a:rPr>
              <a:t>서버와 브라우저 사이에 안전하게 암호화된 연결을 만들 수 있게 도와주고, 서버 브라우저가 민감한 정보를 주고받을 때 이것이 도난당하는 것을 예방하기 위함이 되겠습니다.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59b7c6605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59b7c660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a:t>
            </a:r>
            <a:r>
              <a:rPr lang="en-US"/>
              <a:t>희 프로젝트 ‘NaDo’는 </a:t>
            </a:r>
            <a:endParaRPr/>
          </a:p>
          <a:p>
            <a:pPr indent="0" lvl="0" marL="0" rtl="0" algn="l">
              <a:spcBef>
                <a:spcPts val="0"/>
              </a:spcBef>
              <a:spcAft>
                <a:spcPts val="0"/>
              </a:spcAft>
              <a:buNone/>
            </a:pPr>
            <a:r>
              <a:rPr lang="en-US"/>
              <a:t>학교의 지리적 특성상 커피 구매를 위해, 주변 카페에 가는 것이 어렵다는 점과</a:t>
            </a:r>
            <a:endParaRPr/>
          </a:p>
          <a:p>
            <a:pPr indent="0" lvl="0" marL="0" rtl="0" algn="l">
              <a:spcBef>
                <a:spcPts val="0"/>
              </a:spcBef>
              <a:spcAft>
                <a:spcPts val="0"/>
              </a:spcAft>
              <a:buNone/>
            </a:pPr>
            <a:r>
              <a:rPr lang="en-US"/>
              <a:t>등교 등의 이유로, 캠퍼스 내로 이동하는 학우들이 많다는 점에서 생각해낸 프로젝트입니다.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‘NaDo’는 학생들이 직접, 주변 카페에서 교내로 음료를 배달하는 앱입니다.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주문자는 기존 배달어플보다 싼 가격에 배달서비스를 받고,</a:t>
            </a:r>
            <a:endParaRPr/>
          </a:p>
          <a:p>
            <a:pPr indent="0" lvl="0" marL="0" rtl="0" algn="l">
              <a:spcBef>
                <a:spcPts val="0"/>
              </a:spcBef>
              <a:spcAft>
                <a:spcPts val="0"/>
              </a:spcAft>
              <a:buNone/>
            </a:pPr>
            <a:r>
              <a:rPr lang="en-US"/>
              <a:t>배달하는 ‘피커'는 수수료를 받아 이익을 얻을 수 있습니다.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659b7c660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이상 6주차 발표 마치도록 하겠습니다. </a:t>
            </a:r>
            <a:endParaRPr>
              <a:solidFill>
                <a:schemeClr val="dk1"/>
              </a:solidFill>
            </a:endParaRPr>
          </a:p>
          <a:p>
            <a:pPr indent="0" lvl="0" marL="0" rtl="0" algn="l">
              <a:spcBef>
                <a:spcPts val="0"/>
              </a:spcBef>
              <a:spcAft>
                <a:spcPts val="0"/>
              </a:spcAft>
              <a:buNone/>
            </a:pPr>
            <a:r>
              <a:rPr lang="en-US">
                <a:solidFill>
                  <a:schemeClr val="dk1"/>
                </a:solidFill>
              </a:rPr>
              <a:t>발표 내용에 대해서 궁금하신 점이 있다면 편하게 물어봐 주시면 감사하겠습니다.</a:t>
            </a:r>
            <a:endParaRPr/>
          </a:p>
        </p:txBody>
      </p:sp>
      <p:sp>
        <p:nvSpPr>
          <p:cNvPr id="348" name="Google Shape;348;g1659b7c6605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674aa941c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674aa941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674aa941c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674aa941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36d4ee249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36d4ee24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그래서 한번 저희의 실제 디자인으로 바꿔봤습니다. 사용자가 나도를 통해 메뉴와 기타 옵션을 선택해주고</a:t>
            </a:r>
            <a:endParaRPr/>
          </a:p>
          <a:p>
            <a:pPr indent="0" lvl="0" marL="0" rtl="0" algn="l">
              <a:spcBef>
                <a:spcPts val="0"/>
              </a:spcBef>
              <a:spcAft>
                <a:spcPts val="0"/>
              </a:spcAft>
              <a:buNone/>
            </a:pPr>
            <a:r>
              <a:rPr lang="en-US"/>
              <a:t>pg대행사를 통한 결제가 이루어집니다.</a:t>
            </a:r>
            <a:endParaRPr/>
          </a:p>
          <a:p>
            <a:pPr indent="0" lvl="0" marL="0" rtl="0" algn="l">
              <a:spcBef>
                <a:spcPts val="0"/>
              </a:spcBef>
              <a:spcAft>
                <a:spcPts val="0"/>
              </a:spcAft>
              <a:buNone/>
            </a:pPr>
            <a:r>
              <a:rPr lang="en-US"/>
              <a:t>이후 피커는 주문 희망자들에 주문 내용을 보고</a:t>
            </a:r>
            <a:endParaRPr/>
          </a:p>
          <a:p>
            <a:pPr indent="0" lvl="0" marL="0" rtl="0" algn="l">
              <a:spcBef>
                <a:spcPts val="0"/>
              </a:spcBef>
              <a:spcAft>
                <a:spcPts val="0"/>
              </a:spcAft>
              <a:buNone/>
            </a:pPr>
            <a:r>
              <a:rPr lang="en-US"/>
              <a:t>수락하여 배달을 진행하는 방식으로 이루어지게 됩니다ㅋ</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이</a:t>
            </a:r>
            <a:r>
              <a:rPr lang="en-US"/>
              <a:t>번 발표에서는 </a:t>
            </a:r>
            <a:r>
              <a:rPr lang="en-US"/>
              <a:t>이전 발표내용과 이번 주 개발 상황, 추후 개발 일정을 소개하겠습니다.</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먼저 이전 발표 내용 입니다.</a:t>
            </a:r>
            <a:endParaRPr/>
          </a:p>
        </p:txBody>
      </p:sp>
      <p:sp>
        <p:nvSpPr>
          <p:cNvPr id="122" name="Google Shape;1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865f7885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지난 개발 프로세스에 대해서 먼저 짚고 넘어가도록 하겠습니다.</a:t>
            </a:r>
            <a:endParaRPr/>
          </a:p>
          <a:p>
            <a:pPr indent="0" lvl="0" marL="0" rtl="0" algn="l">
              <a:spcBef>
                <a:spcPts val="0"/>
              </a:spcBef>
              <a:spcAft>
                <a:spcPts val="0"/>
              </a:spcAft>
              <a:buNone/>
            </a:pPr>
            <a:r>
              <a:rPr lang="en-US"/>
              <a:t>지난 개발에서 저희는 모든 페이지의 구현, 회원관리 기능 구현 그리고 주문하기 기능을 개발중이라고 얘기 드린바 있습니다.</a:t>
            </a:r>
            <a:endParaRPr/>
          </a:p>
        </p:txBody>
      </p:sp>
      <p:sp>
        <p:nvSpPr>
          <p:cNvPr id="130" name="Google Shape;130;g1865f78858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65f788589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65f788589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위에 사진에서 보이듯이,</a:t>
            </a:r>
            <a:endParaRPr/>
          </a:p>
          <a:p>
            <a:pPr indent="0" lvl="0" marL="0" rtl="0" algn="l">
              <a:spcBef>
                <a:spcPts val="0"/>
              </a:spcBef>
              <a:spcAft>
                <a:spcPts val="0"/>
              </a:spcAft>
              <a:buNone/>
            </a:pPr>
            <a:r>
              <a:rPr lang="en-US"/>
              <a:t>붉은 부분은 로그인 및 회원 관리 페이지이고</a:t>
            </a:r>
            <a:endParaRPr/>
          </a:p>
          <a:p>
            <a:pPr indent="0" lvl="0" marL="0" rtl="0" algn="l">
              <a:spcBef>
                <a:spcPts val="0"/>
              </a:spcBef>
              <a:spcAft>
                <a:spcPts val="0"/>
              </a:spcAft>
              <a:buNone/>
            </a:pPr>
            <a:r>
              <a:rPr lang="en-US"/>
              <a:t>초록색 부분은 주문, 파란 부분은 픽업 관련, 그리고</a:t>
            </a:r>
            <a:endParaRPr/>
          </a:p>
          <a:p>
            <a:pPr indent="0" lvl="0" marL="0" rtl="0" algn="l">
              <a:spcBef>
                <a:spcPts val="0"/>
              </a:spcBef>
              <a:spcAft>
                <a:spcPts val="0"/>
              </a:spcAft>
              <a:buNone/>
            </a:pPr>
            <a:r>
              <a:rPr lang="en-US"/>
              <a:t>마지막으로 보라색 부분은 채팅하기와 관련된 페이지들 입니다.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65f788589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865f78858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위에 말씀드린데로 아래의 리스트 구현이 완료되었으며</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65f788589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65f78858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Swagger를 통한 회원관리 api관련 문서들을 자동화시켰습니다.</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65f788589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65f788589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마지막으로 주문하기 기능을 일부 구현하는데까지가 저번주까지의 개발 프로세스입니다.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F8E8E"/>
              </a:buClr>
              <a:buSzPts val="2400"/>
              <a:buNone/>
              <a:defRPr sz="2400">
                <a:solidFill>
                  <a:srgbClr val="8F8E8E"/>
                </a:solidFill>
              </a:defRPr>
            </a:lvl1pPr>
            <a:lvl2pPr indent="-228600" lvl="1" marL="914400" algn="l">
              <a:lnSpc>
                <a:spcPct val="90000"/>
              </a:lnSpc>
              <a:spcBef>
                <a:spcPts val="500"/>
              </a:spcBef>
              <a:spcAft>
                <a:spcPts val="0"/>
              </a:spcAft>
              <a:buClr>
                <a:srgbClr val="8F8E8E"/>
              </a:buClr>
              <a:buSzPts val="2000"/>
              <a:buNone/>
              <a:defRPr sz="2000">
                <a:solidFill>
                  <a:srgbClr val="8F8E8E"/>
                </a:solidFill>
              </a:defRPr>
            </a:lvl2pPr>
            <a:lvl3pPr indent="-228600" lvl="2" marL="1371600" algn="l">
              <a:lnSpc>
                <a:spcPct val="90000"/>
              </a:lnSpc>
              <a:spcBef>
                <a:spcPts val="500"/>
              </a:spcBef>
              <a:spcAft>
                <a:spcPts val="0"/>
              </a:spcAft>
              <a:buClr>
                <a:srgbClr val="8F8E8E"/>
              </a:buClr>
              <a:buSzPts val="1800"/>
              <a:buNone/>
              <a:defRPr sz="1800">
                <a:solidFill>
                  <a:srgbClr val="8F8E8E"/>
                </a:solidFill>
              </a:defRPr>
            </a:lvl3pPr>
            <a:lvl4pPr indent="-228600" lvl="3" marL="1828800" algn="l">
              <a:lnSpc>
                <a:spcPct val="90000"/>
              </a:lnSpc>
              <a:spcBef>
                <a:spcPts val="500"/>
              </a:spcBef>
              <a:spcAft>
                <a:spcPts val="0"/>
              </a:spcAft>
              <a:buClr>
                <a:srgbClr val="8F8E8E"/>
              </a:buClr>
              <a:buSzPts val="1600"/>
              <a:buNone/>
              <a:defRPr sz="1600">
                <a:solidFill>
                  <a:srgbClr val="8F8E8E"/>
                </a:solidFill>
              </a:defRPr>
            </a:lvl4pPr>
            <a:lvl5pPr indent="-228600" lvl="4" marL="2286000" algn="l">
              <a:lnSpc>
                <a:spcPct val="90000"/>
              </a:lnSpc>
              <a:spcBef>
                <a:spcPts val="500"/>
              </a:spcBef>
              <a:spcAft>
                <a:spcPts val="0"/>
              </a:spcAft>
              <a:buClr>
                <a:srgbClr val="8F8E8E"/>
              </a:buClr>
              <a:buSzPts val="1600"/>
              <a:buNone/>
              <a:defRPr sz="1600">
                <a:solidFill>
                  <a:srgbClr val="8F8E8E"/>
                </a:solidFill>
              </a:defRPr>
            </a:lvl5pPr>
            <a:lvl6pPr indent="-228600" lvl="5" marL="2743200" algn="l">
              <a:lnSpc>
                <a:spcPct val="90000"/>
              </a:lnSpc>
              <a:spcBef>
                <a:spcPts val="500"/>
              </a:spcBef>
              <a:spcAft>
                <a:spcPts val="0"/>
              </a:spcAft>
              <a:buClr>
                <a:srgbClr val="8F8E8E"/>
              </a:buClr>
              <a:buSzPts val="1600"/>
              <a:buNone/>
              <a:defRPr sz="1600">
                <a:solidFill>
                  <a:srgbClr val="8F8E8E"/>
                </a:solidFill>
              </a:defRPr>
            </a:lvl6pPr>
            <a:lvl7pPr indent="-228600" lvl="6" marL="3200400" algn="l">
              <a:lnSpc>
                <a:spcPct val="90000"/>
              </a:lnSpc>
              <a:spcBef>
                <a:spcPts val="500"/>
              </a:spcBef>
              <a:spcAft>
                <a:spcPts val="0"/>
              </a:spcAft>
              <a:buClr>
                <a:srgbClr val="8F8E8E"/>
              </a:buClr>
              <a:buSzPts val="1600"/>
              <a:buNone/>
              <a:defRPr sz="1600">
                <a:solidFill>
                  <a:srgbClr val="8F8E8E"/>
                </a:solidFill>
              </a:defRPr>
            </a:lvl7pPr>
            <a:lvl8pPr indent="-228600" lvl="7" marL="3657600" algn="l">
              <a:lnSpc>
                <a:spcPct val="90000"/>
              </a:lnSpc>
              <a:spcBef>
                <a:spcPts val="500"/>
              </a:spcBef>
              <a:spcAft>
                <a:spcPts val="0"/>
              </a:spcAft>
              <a:buClr>
                <a:srgbClr val="8F8E8E"/>
              </a:buClr>
              <a:buSzPts val="1600"/>
              <a:buNone/>
              <a:defRPr sz="1600">
                <a:solidFill>
                  <a:srgbClr val="8F8E8E"/>
                </a:solidFill>
              </a:defRPr>
            </a:lvl8pPr>
            <a:lvl9pPr indent="-228600" lvl="8" marL="4114800" algn="l">
              <a:lnSpc>
                <a:spcPct val="90000"/>
              </a:lnSpc>
              <a:spcBef>
                <a:spcPts val="500"/>
              </a:spcBef>
              <a:spcAft>
                <a:spcPts val="0"/>
              </a:spcAft>
              <a:buClr>
                <a:srgbClr val="8F8E8E"/>
              </a:buClr>
              <a:buSzPts val="1600"/>
              <a:buNone/>
              <a:defRPr sz="1600">
                <a:solidFill>
                  <a:srgbClr val="8F8E8E"/>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F8E8E"/>
                </a:solidFill>
                <a:latin typeface="Arial"/>
                <a:ea typeface="Arial"/>
                <a:cs typeface="Arial"/>
                <a:sym typeface="Arial"/>
              </a:defRPr>
            </a:lvl1pPr>
            <a:lvl2pPr indent="0" lvl="1" marL="0" marR="0" rtl="0" algn="r">
              <a:spcBef>
                <a:spcPts val="0"/>
              </a:spcBef>
              <a:buNone/>
              <a:defRPr b="0" i="0" sz="1200" u="none" cap="none" strike="noStrike">
                <a:solidFill>
                  <a:srgbClr val="8F8E8E"/>
                </a:solidFill>
                <a:latin typeface="Arial"/>
                <a:ea typeface="Arial"/>
                <a:cs typeface="Arial"/>
                <a:sym typeface="Arial"/>
              </a:defRPr>
            </a:lvl2pPr>
            <a:lvl3pPr indent="0" lvl="2" marL="0" marR="0" rtl="0" algn="r">
              <a:spcBef>
                <a:spcPts val="0"/>
              </a:spcBef>
              <a:buNone/>
              <a:defRPr b="0" i="0" sz="1200" u="none" cap="none" strike="noStrike">
                <a:solidFill>
                  <a:srgbClr val="8F8E8E"/>
                </a:solidFill>
                <a:latin typeface="Arial"/>
                <a:ea typeface="Arial"/>
                <a:cs typeface="Arial"/>
                <a:sym typeface="Arial"/>
              </a:defRPr>
            </a:lvl3pPr>
            <a:lvl4pPr indent="0" lvl="3" marL="0" marR="0" rtl="0" algn="r">
              <a:spcBef>
                <a:spcPts val="0"/>
              </a:spcBef>
              <a:buNone/>
              <a:defRPr b="0" i="0" sz="1200" u="none" cap="none" strike="noStrike">
                <a:solidFill>
                  <a:srgbClr val="8F8E8E"/>
                </a:solidFill>
                <a:latin typeface="Arial"/>
                <a:ea typeface="Arial"/>
                <a:cs typeface="Arial"/>
                <a:sym typeface="Arial"/>
              </a:defRPr>
            </a:lvl4pPr>
            <a:lvl5pPr indent="0" lvl="4" marL="0" marR="0" rtl="0" algn="r">
              <a:spcBef>
                <a:spcPts val="0"/>
              </a:spcBef>
              <a:buNone/>
              <a:defRPr b="0" i="0" sz="1200" u="none" cap="none" strike="noStrike">
                <a:solidFill>
                  <a:srgbClr val="8F8E8E"/>
                </a:solidFill>
                <a:latin typeface="Arial"/>
                <a:ea typeface="Arial"/>
                <a:cs typeface="Arial"/>
                <a:sym typeface="Arial"/>
              </a:defRPr>
            </a:lvl5pPr>
            <a:lvl6pPr indent="0" lvl="5" marL="0" marR="0" rtl="0" algn="r">
              <a:spcBef>
                <a:spcPts val="0"/>
              </a:spcBef>
              <a:buNone/>
              <a:defRPr b="0" i="0" sz="1200" u="none" cap="none" strike="noStrike">
                <a:solidFill>
                  <a:srgbClr val="8F8E8E"/>
                </a:solidFill>
                <a:latin typeface="Arial"/>
                <a:ea typeface="Arial"/>
                <a:cs typeface="Arial"/>
                <a:sym typeface="Arial"/>
              </a:defRPr>
            </a:lvl6pPr>
            <a:lvl7pPr indent="0" lvl="6" marL="0" marR="0" rtl="0" algn="r">
              <a:spcBef>
                <a:spcPts val="0"/>
              </a:spcBef>
              <a:buNone/>
              <a:defRPr b="0" i="0" sz="1200" u="none" cap="none" strike="noStrike">
                <a:solidFill>
                  <a:srgbClr val="8F8E8E"/>
                </a:solidFill>
                <a:latin typeface="Arial"/>
                <a:ea typeface="Arial"/>
                <a:cs typeface="Arial"/>
                <a:sym typeface="Arial"/>
              </a:defRPr>
            </a:lvl7pPr>
            <a:lvl8pPr indent="0" lvl="7" marL="0" marR="0" rtl="0" algn="r">
              <a:spcBef>
                <a:spcPts val="0"/>
              </a:spcBef>
              <a:buNone/>
              <a:defRPr b="0" i="0" sz="1200" u="none" cap="none" strike="noStrike">
                <a:solidFill>
                  <a:srgbClr val="8F8E8E"/>
                </a:solidFill>
                <a:latin typeface="Arial"/>
                <a:ea typeface="Arial"/>
                <a:cs typeface="Arial"/>
                <a:sym typeface="Arial"/>
              </a:defRPr>
            </a:lvl8pPr>
            <a:lvl9pPr indent="0" lvl="8" marL="0" marR="0" rtl="0" algn="r">
              <a:spcBef>
                <a:spcPts val="0"/>
              </a:spcBef>
              <a:buNone/>
              <a:defRPr b="0" i="0" sz="12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7450" y="0"/>
            <a:ext cx="12192000" cy="6858000"/>
          </a:xfrm>
          <a:prstGeom prst="rect">
            <a:avLst/>
          </a:prstGeom>
          <a:noFill/>
          <a:ln>
            <a:noFill/>
          </a:ln>
        </p:spPr>
      </p:pic>
      <p:sp>
        <p:nvSpPr>
          <p:cNvPr id="85" name="Google Shape;85;p13"/>
          <p:cNvSpPr txBox="1"/>
          <p:nvPr/>
        </p:nvSpPr>
        <p:spPr>
          <a:xfrm>
            <a:off x="1497189" y="883100"/>
            <a:ext cx="9182700" cy="738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4200">
                <a:solidFill>
                  <a:srgbClr val="383232"/>
                </a:solidFill>
                <a:latin typeface="Jua"/>
                <a:ea typeface="Jua"/>
                <a:cs typeface="Jua"/>
                <a:sym typeface="Jua"/>
              </a:rPr>
              <a:t>‘나도’(NADO)</a:t>
            </a:r>
            <a:endParaRPr b="1" i="0" sz="4200" u="none" cap="none" strike="noStrike">
              <a:solidFill>
                <a:srgbClr val="383232"/>
              </a:solidFill>
              <a:latin typeface="Jua"/>
              <a:ea typeface="Jua"/>
              <a:cs typeface="Jua"/>
              <a:sym typeface="Jua"/>
            </a:endParaRPr>
          </a:p>
        </p:txBody>
      </p:sp>
      <p:sp>
        <p:nvSpPr>
          <p:cNvPr id="86" name="Google Shape;86;p13"/>
          <p:cNvSpPr/>
          <p:nvPr/>
        </p:nvSpPr>
        <p:spPr>
          <a:xfrm>
            <a:off x="2877725" y="949574"/>
            <a:ext cx="6609300" cy="959700"/>
          </a:xfrm>
          <a:prstGeom prst="bracketPair">
            <a:avLst/>
          </a:prstGeom>
          <a:noFill/>
          <a:ln cap="flat" cmpd="sng" w="9525">
            <a:solidFill>
              <a:srgbClr val="554B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7" name="Google Shape;87;p13"/>
          <p:cNvSpPr txBox="1"/>
          <p:nvPr/>
        </p:nvSpPr>
        <p:spPr>
          <a:xfrm>
            <a:off x="8997025" y="4860325"/>
            <a:ext cx="3293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Jua"/>
                <a:ea typeface="Jua"/>
                <a:cs typeface="Jua"/>
                <a:sym typeface="Jua"/>
              </a:rPr>
              <a:t>      김민준(32170533)</a:t>
            </a:r>
            <a:endParaRPr sz="2100">
              <a:latin typeface="Jua"/>
              <a:ea typeface="Jua"/>
              <a:cs typeface="Jua"/>
              <a:sym typeface="Jua"/>
            </a:endParaRPr>
          </a:p>
          <a:p>
            <a:pPr indent="0" lvl="0" marL="0" rtl="0" algn="l">
              <a:spcBef>
                <a:spcPts val="0"/>
              </a:spcBef>
              <a:spcAft>
                <a:spcPts val="0"/>
              </a:spcAft>
              <a:buNone/>
            </a:pPr>
            <a:r>
              <a:rPr lang="en-US" sz="2100">
                <a:latin typeface="Jua"/>
                <a:ea typeface="Jua"/>
                <a:cs typeface="Jua"/>
                <a:sym typeface="Jua"/>
              </a:rPr>
              <a:t>      </a:t>
            </a:r>
            <a:r>
              <a:rPr lang="en-US" sz="2100">
                <a:latin typeface="Jua"/>
                <a:ea typeface="Jua"/>
                <a:cs typeface="Jua"/>
                <a:sym typeface="Jua"/>
              </a:rPr>
              <a:t>이성재(32173057)</a:t>
            </a:r>
            <a:endParaRPr sz="2100">
              <a:latin typeface="Jua"/>
              <a:ea typeface="Jua"/>
              <a:cs typeface="Jua"/>
              <a:sym typeface="Jua"/>
            </a:endParaRPr>
          </a:p>
          <a:p>
            <a:pPr indent="0" lvl="0" marL="0" rtl="0" algn="l">
              <a:spcBef>
                <a:spcPts val="0"/>
              </a:spcBef>
              <a:spcAft>
                <a:spcPts val="0"/>
              </a:spcAft>
              <a:buNone/>
            </a:pPr>
            <a:r>
              <a:rPr lang="en-US" sz="2100">
                <a:latin typeface="Jua"/>
                <a:ea typeface="Jua"/>
                <a:cs typeface="Jua"/>
                <a:sym typeface="Jua"/>
              </a:rPr>
              <a:t>      한윤호(32154952)</a:t>
            </a:r>
            <a:endParaRPr sz="2100">
              <a:latin typeface="Jua"/>
              <a:ea typeface="Jua"/>
              <a:cs typeface="Jua"/>
              <a:sym typeface="Jua"/>
            </a:endParaRPr>
          </a:p>
        </p:txBody>
      </p:sp>
      <p:cxnSp>
        <p:nvCxnSpPr>
          <p:cNvPr id="88" name="Google Shape;88;p13"/>
          <p:cNvCxnSpPr/>
          <p:nvPr/>
        </p:nvCxnSpPr>
        <p:spPr>
          <a:xfrm>
            <a:off x="4463793" y="6591320"/>
            <a:ext cx="3200400" cy="0"/>
          </a:xfrm>
          <a:prstGeom prst="straightConnector1">
            <a:avLst/>
          </a:prstGeom>
          <a:noFill/>
          <a:ln cap="flat" cmpd="sng" w="9525">
            <a:solidFill>
              <a:srgbClr val="554B4B"/>
            </a:solidFill>
            <a:prstDash val="solid"/>
            <a:miter lim="800000"/>
            <a:headEnd len="sm" w="sm" type="none"/>
            <a:tailEnd len="sm" w="sm" type="none"/>
          </a:ln>
        </p:spPr>
      </p:cxnSp>
      <p:sp>
        <p:nvSpPr>
          <p:cNvPr id="89" name="Google Shape;89;p13"/>
          <p:cNvSpPr txBox="1"/>
          <p:nvPr/>
        </p:nvSpPr>
        <p:spPr>
          <a:xfrm>
            <a:off x="4925150" y="6014725"/>
            <a:ext cx="2386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latin typeface="Jua"/>
                <a:ea typeface="Jua"/>
                <a:cs typeface="Jua"/>
                <a:sym typeface="Jua"/>
              </a:rPr>
              <a:t>2022-11-10</a:t>
            </a:r>
            <a:endParaRPr sz="2900">
              <a:latin typeface="Jua"/>
              <a:ea typeface="Jua"/>
              <a:cs typeface="Jua"/>
              <a:sym typeface="Jua"/>
            </a:endParaRPr>
          </a:p>
        </p:txBody>
      </p:sp>
      <p:sp>
        <p:nvSpPr>
          <p:cNvPr id="90" name="Google Shape;90;p13"/>
          <p:cNvSpPr txBox="1"/>
          <p:nvPr/>
        </p:nvSpPr>
        <p:spPr>
          <a:xfrm>
            <a:off x="4152500" y="1518675"/>
            <a:ext cx="3932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lang="en-US" sz="2300">
                <a:solidFill>
                  <a:srgbClr val="383232"/>
                </a:solidFill>
                <a:latin typeface="Jua"/>
                <a:ea typeface="Jua"/>
                <a:cs typeface="Jua"/>
                <a:sym typeface="Jua"/>
              </a:rPr>
              <a:t>단국대 커피 배달 서비스</a:t>
            </a:r>
            <a:endParaRPr sz="100"/>
          </a:p>
        </p:txBody>
      </p:sp>
      <p:sp>
        <p:nvSpPr>
          <p:cNvPr id="91" name="Google Shape;91;p13"/>
          <p:cNvSpPr txBox="1"/>
          <p:nvPr/>
        </p:nvSpPr>
        <p:spPr>
          <a:xfrm>
            <a:off x="8932175" y="4506725"/>
            <a:ext cx="31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Jua"/>
                <a:ea typeface="Jua"/>
                <a:cs typeface="Jua"/>
                <a:sym typeface="Jua"/>
              </a:rPr>
              <a:t>조장: 태민규(32174774)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pic>
        <p:nvPicPr>
          <p:cNvPr descr="사람, 컵, 실내, 커피이(가) 표시된 사진&#10;&#10;자동 생성된 설명" id="218" name="Google Shape;218;p2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19" name="Google Shape;219;p22"/>
          <p:cNvSpPr/>
          <p:nvPr/>
        </p:nvSpPr>
        <p:spPr>
          <a:xfrm>
            <a:off x="2931160" y="2567935"/>
            <a:ext cx="6329680" cy="172212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22"/>
          <p:cNvSpPr txBox="1"/>
          <p:nvPr/>
        </p:nvSpPr>
        <p:spPr>
          <a:xfrm>
            <a:off x="4988164" y="2567935"/>
            <a:ext cx="22156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2</a:t>
            </a:r>
            <a:endParaRPr sz="4400">
              <a:solidFill>
                <a:schemeClr val="lt1"/>
              </a:solidFill>
              <a:latin typeface="Jua"/>
              <a:ea typeface="Jua"/>
              <a:cs typeface="Jua"/>
              <a:sym typeface="Jua"/>
            </a:endParaRPr>
          </a:p>
        </p:txBody>
      </p:sp>
      <p:sp>
        <p:nvSpPr>
          <p:cNvPr id="221" name="Google Shape;221;p22"/>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3600">
                <a:solidFill>
                  <a:schemeClr val="lt1"/>
                </a:solidFill>
                <a:latin typeface="Jua"/>
                <a:ea typeface="Jua"/>
                <a:cs typeface="Jua"/>
                <a:sym typeface="Jua"/>
              </a:rPr>
              <a:t>This Week</a:t>
            </a:r>
            <a:endParaRPr b="1" sz="3600">
              <a:solidFill>
                <a:schemeClr val="lt1"/>
              </a:solidFill>
              <a:latin typeface="Jua"/>
              <a:ea typeface="Jua"/>
              <a:cs typeface="Jua"/>
              <a:sym typeface="Ju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p:nvPr/>
        </p:nvSpPr>
        <p:spPr>
          <a:xfrm>
            <a:off x="833120" y="0"/>
            <a:ext cx="1320900" cy="1300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7" name="Google Shape;227;p23"/>
          <p:cNvSpPr/>
          <p:nvPr/>
        </p:nvSpPr>
        <p:spPr>
          <a:xfrm>
            <a:off x="833120" y="6532880"/>
            <a:ext cx="1320900" cy="3252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8" name="Google Shape;228;p23"/>
          <p:cNvSpPr txBox="1"/>
          <p:nvPr/>
        </p:nvSpPr>
        <p:spPr>
          <a:xfrm>
            <a:off x="2235315" y="139167"/>
            <a:ext cx="348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cap="none" strike="noStrike">
                <a:solidFill>
                  <a:srgbClr val="454444"/>
                </a:solidFill>
                <a:latin typeface="Jua"/>
                <a:ea typeface="Jua"/>
                <a:cs typeface="Jua"/>
                <a:sym typeface="Jua"/>
              </a:rPr>
              <a:t>Table of </a:t>
            </a:r>
            <a:r>
              <a:rPr lang="en-US" sz="2000">
                <a:solidFill>
                  <a:srgbClr val="454444"/>
                </a:solidFill>
                <a:latin typeface="Jua"/>
                <a:ea typeface="Jua"/>
                <a:cs typeface="Jua"/>
                <a:sym typeface="Jua"/>
              </a:rPr>
              <a:t>Goals</a:t>
            </a:r>
            <a:endParaRPr sz="2000">
              <a:solidFill>
                <a:srgbClr val="454444"/>
              </a:solidFill>
              <a:latin typeface="Jua"/>
              <a:ea typeface="Jua"/>
              <a:cs typeface="Jua"/>
              <a:sym typeface="Jua"/>
            </a:endParaRPr>
          </a:p>
        </p:txBody>
      </p:sp>
      <p:sp>
        <p:nvSpPr>
          <p:cNvPr id="229" name="Google Shape;229;p23"/>
          <p:cNvSpPr txBox="1"/>
          <p:nvPr/>
        </p:nvSpPr>
        <p:spPr>
          <a:xfrm>
            <a:off x="2261021" y="592600"/>
            <a:ext cx="3964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Jua"/>
                <a:ea typeface="Jua"/>
                <a:cs typeface="Jua"/>
                <a:sym typeface="Jua"/>
              </a:rPr>
              <a:t>기존 목표</a:t>
            </a:r>
            <a:endParaRPr>
              <a:solidFill>
                <a:schemeClr val="dk1"/>
              </a:solidFill>
              <a:latin typeface="Jua"/>
              <a:ea typeface="Jua"/>
              <a:cs typeface="Jua"/>
              <a:sym typeface="Jua"/>
            </a:endParaRPr>
          </a:p>
        </p:txBody>
      </p:sp>
      <p:grpSp>
        <p:nvGrpSpPr>
          <p:cNvPr id="230" name="Google Shape;230;p23"/>
          <p:cNvGrpSpPr/>
          <p:nvPr/>
        </p:nvGrpSpPr>
        <p:grpSpPr>
          <a:xfrm>
            <a:off x="1493520" y="2738120"/>
            <a:ext cx="4970770" cy="523200"/>
            <a:chOff x="1493520" y="2052320"/>
            <a:chExt cx="4970770" cy="523200"/>
          </a:xfrm>
        </p:grpSpPr>
        <p:sp>
          <p:nvSpPr>
            <p:cNvPr id="231" name="Google Shape;231;p23"/>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주문하기 기능 완성</a:t>
              </a:r>
              <a:endParaRPr b="1" sz="2800">
                <a:solidFill>
                  <a:srgbClr val="554B4B"/>
                </a:solidFill>
                <a:latin typeface="Jua"/>
                <a:ea typeface="Jua"/>
                <a:cs typeface="Jua"/>
                <a:sym typeface="Jua"/>
              </a:endParaRPr>
            </a:p>
          </p:txBody>
        </p:sp>
        <p:sp>
          <p:nvSpPr>
            <p:cNvPr id="232" name="Google Shape;232;p23"/>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233" name="Google Shape;233;p23"/>
          <p:cNvGrpSpPr/>
          <p:nvPr/>
        </p:nvGrpSpPr>
        <p:grpSpPr>
          <a:xfrm>
            <a:off x="1493520" y="3737476"/>
            <a:ext cx="4970770" cy="523200"/>
            <a:chOff x="1493520" y="2052320"/>
            <a:chExt cx="4970770" cy="523200"/>
          </a:xfrm>
        </p:grpSpPr>
        <p:sp>
          <p:nvSpPr>
            <p:cNvPr id="234" name="Google Shape;234;p23"/>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픽업하기 기능 완성</a:t>
              </a:r>
              <a:endParaRPr b="1" sz="2800">
                <a:solidFill>
                  <a:srgbClr val="554B4B"/>
                </a:solidFill>
                <a:latin typeface="Jua"/>
                <a:ea typeface="Jua"/>
                <a:cs typeface="Jua"/>
                <a:sym typeface="Jua"/>
              </a:endParaRPr>
            </a:p>
          </p:txBody>
        </p:sp>
        <p:sp>
          <p:nvSpPr>
            <p:cNvPr id="235" name="Google Shape;235;p23"/>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pic>
        <p:nvPicPr>
          <p:cNvPr descr="컵, 테이블, 실내, 앉아있는이(가) 표시된 사진&#10;&#10;자동 생성된 설명" id="236" name="Google Shape;236;p23"/>
          <p:cNvPicPr preferRelativeResize="0"/>
          <p:nvPr/>
        </p:nvPicPr>
        <p:blipFill rotWithShape="1">
          <a:blip r:embed="rId3">
            <a:alphaModFix/>
          </a:blip>
          <a:srcRect b="0" l="0" r="0" t="0"/>
          <a:stretch/>
        </p:blipFill>
        <p:spPr>
          <a:xfrm>
            <a:off x="7617731" y="0"/>
            <a:ext cx="4572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24"/>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1. 주문하기 기능</a:t>
            </a:r>
            <a:endParaRPr sz="4000">
              <a:solidFill>
                <a:srgbClr val="FF0000"/>
              </a:solidFill>
              <a:highlight>
                <a:srgbClr val="FFFF00"/>
              </a:highlight>
              <a:latin typeface="Jua"/>
              <a:ea typeface="Jua"/>
              <a:cs typeface="Jua"/>
              <a:sym typeface="Jua"/>
            </a:endParaRPr>
          </a:p>
        </p:txBody>
      </p:sp>
      <p:sp>
        <p:nvSpPr>
          <p:cNvPr id="243" name="Google Shape;243;p24"/>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44" name="Google Shape;244;p24"/>
          <p:cNvGrpSpPr/>
          <p:nvPr/>
        </p:nvGrpSpPr>
        <p:grpSpPr>
          <a:xfrm>
            <a:off x="1373920" y="1693495"/>
            <a:ext cx="4970770" cy="954300"/>
            <a:chOff x="1493520" y="2052320"/>
            <a:chExt cx="4970770" cy="954300"/>
          </a:xfrm>
        </p:grpSpPr>
        <p:sp>
          <p:nvSpPr>
            <p:cNvPr id="245" name="Google Shape;245;p24"/>
            <p:cNvSpPr txBox="1"/>
            <p:nvPr/>
          </p:nvSpPr>
          <p:spPr>
            <a:xfrm>
              <a:off x="2260990" y="2052320"/>
              <a:ext cx="42033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FF"/>
                  </a:solidFill>
                  <a:latin typeface="Jua"/>
                  <a:ea typeface="Jua"/>
                  <a:cs typeface="Jua"/>
                  <a:sym typeface="Jua"/>
                </a:rPr>
                <a:t>가게 목록 / 정보 받아오기 (완</a:t>
              </a:r>
              <a:r>
                <a:rPr b="1" lang="en-US" sz="2800">
                  <a:solidFill>
                    <a:srgbClr val="0000FF"/>
                  </a:solidFill>
                  <a:latin typeface="Jua"/>
                  <a:ea typeface="Jua"/>
                  <a:cs typeface="Jua"/>
                  <a:sym typeface="Jua"/>
                </a:rPr>
                <a:t>료)</a:t>
              </a:r>
              <a:endParaRPr b="1" sz="2800">
                <a:solidFill>
                  <a:srgbClr val="0000FF"/>
                </a:solidFill>
                <a:latin typeface="Jua"/>
                <a:ea typeface="Jua"/>
                <a:cs typeface="Jua"/>
                <a:sym typeface="Jua"/>
              </a:endParaRPr>
            </a:p>
          </p:txBody>
        </p:sp>
        <p:sp>
          <p:nvSpPr>
            <p:cNvPr id="246" name="Google Shape;246;p24"/>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247" name="Google Shape;247;p24"/>
          <p:cNvGrpSpPr/>
          <p:nvPr/>
        </p:nvGrpSpPr>
        <p:grpSpPr>
          <a:xfrm>
            <a:off x="1373920" y="2692851"/>
            <a:ext cx="4970770" cy="523200"/>
            <a:chOff x="1493520" y="2052320"/>
            <a:chExt cx="4970770" cy="523200"/>
          </a:xfrm>
        </p:grpSpPr>
        <p:sp>
          <p:nvSpPr>
            <p:cNvPr id="248" name="Google Shape;248;p24"/>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FF"/>
                  </a:solidFill>
                  <a:highlight>
                    <a:schemeClr val="lt1"/>
                  </a:highlight>
                  <a:latin typeface="Jua"/>
                  <a:ea typeface="Jua"/>
                  <a:cs typeface="Jua"/>
                  <a:sym typeface="Jua"/>
                </a:rPr>
                <a:t>주문하기(완료)</a:t>
              </a:r>
              <a:endParaRPr b="1" sz="2800">
                <a:solidFill>
                  <a:srgbClr val="0000FF"/>
                </a:solidFill>
                <a:highlight>
                  <a:schemeClr val="lt1"/>
                </a:highlight>
                <a:latin typeface="Jua"/>
                <a:ea typeface="Jua"/>
                <a:cs typeface="Jua"/>
                <a:sym typeface="Jua"/>
              </a:endParaRPr>
            </a:p>
          </p:txBody>
        </p:sp>
        <p:sp>
          <p:nvSpPr>
            <p:cNvPr id="249" name="Google Shape;249;p24"/>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250" name="Google Shape;250;p24"/>
          <p:cNvGrpSpPr/>
          <p:nvPr/>
        </p:nvGrpSpPr>
        <p:grpSpPr>
          <a:xfrm>
            <a:off x="1373920" y="3692207"/>
            <a:ext cx="4970770" cy="523200"/>
            <a:chOff x="1493520" y="2052320"/>
            <a:chExt cx="4970770" cy="523200"/>
          </a:xfrm>
        </p:grpSpPr>
        <p:sp>
          <p:nvSpPr>
            <p:cNvPr id="251" name="Google Shape;251;p24"/>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0000FF"/>
                  </a:solidFill>
                  <a:highlight>
                    <a:schemeClr val="lt1"/>
                  </a:highlight>
                  <a:latin typeface="Jua"/>
                  <a:ea typeface="Jua"/>
                  <a:cs typeface="Jua"/>
                  <a:sym typeface="Jua"/>
                </a:rPr>
                <a:t>결제하기(완료)</a:t>
              </a:r>
              <a:endParaRPr b="1" sz="2800">
                <a:solidFill>
                  <a:srgbClr val="0000FF"/>
                </a:solidFill>
                <a:highlight>
                  <a:schemeClr val="lt1"/>
                </a:highlight>
                <a:latin typeface="Jua"/>
                <a:ea typeface="Jua"/>
                <a:cs typeface="Jua"/>
                <a:sym typeface="Jua"/>
              </a:endParaRPr>
            </a:p>
          </p:txBody>
        </p:sp>
        <p:sp>
          <p:nvSpPr>
            <p:cNvPr id="252" name="Google Shape;252;p24"/>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253" name="Google Shape;253;p24"/>
          <p:cNvGrpSpPr/>
          <p:nvPr/>
        </p:nvGrpSpPr>
        <p:grpSpPr>
          <a:xfrm>
            <a:off x="1373920" y="4691575"/>
            <a:ext cx="5738180" cy="954300"/>
            <a:chOff x="1493520" y="2052332"/>
            <a:chExt cx="5738180" cy="954300"/>
          </a:xfrm>
        </p:grpSpPr>
        <p:sp>
          <p:nvSpPr>
            <p:cNvPr id="254" name="Google Shape;254;p24"/>
            <p:cNvSpPr txBox="1"/>
            <p:nvPr/>
          </p:nvSpPr>
          <p:spPr>
            <a:xfrm>
              <a:off x="2261000" y="2052332"/>
              <a:ext cx="4970700" cy="95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0000FF"/>
                  </a:solidFill>
                  <a:highlight>
                    <a:schemeClr val="lt1"/>
                  </a:highlight>
                  <a:latin typeface="Jua"/>
                  <a:ea typeface="Jua"/>
                  <a:cs typeface="Jua"/>
                  <a:sym typeface="Jua"/>
                </a:rPr>
                <a:t>현재 진행중인 주문 확인하기 (완료)</a:t>
              </a:r>
              <a:endParaRPr b="1" sz="2800">
                <a:solidFill>
                  <a:srgbClr val="0000FF"/>
                </a:solidFill>
                <a:highlight>
                  <a:schemeClr val="lt1"/>
                </a:highlight>
                <a:latin typeface="Jua"/>
                <a:ea typeface="Jua"/>
                <a:cs typeface="Jua"/>
                <a:sym typeface="Jua"/>
              </a:endParaRPr>
            </a:p>
          </p:txBody>
        </p:sp>
        <p:sp>
          <p:nvSpPr>
            <p:cNvPr id="255" name="Google Shape;255;p24"/>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grpSp>
        <p:nvGrpSpPr>
          <p:cNvPr id="256" name="Google Shape;256;p24"/>
          <p:cNvGrpSpPr/>
          <p:nvPr/>
        </p:nvGrpSpPr>
        <p:grpSpPr>
          <a:xfrm>
            <a:off x="1373920" y="5787613"/>
            <a:ext cx="4970770" cy="523200"/>
            <a:chOff x="1493520" y="2052320"/>
            <a:chExt cx="4970770" cy="523200"/>
          </a:xfrm>
        </p:grpSpPr>
        <p:sp>
          <p:nvSpPr>
            <p:cNvPr id="257" name="Google Shape;257;p24"/>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0000FF"/>
                  </a:solidFill>
                  <a:highlight>
                    <a:schemeClr val="lt1"/>
                  </a:highlight>
                  <a:latin typeface="Jua"/>
                  <a:ea typeface="Jua"/>
                  <a:cs typeface="Jua"/>
                  <a:sym typeface="Jua"/>
                </a:rPr>
                <a:t>(배달 받은 후) 주문 완료하기</a:t>
              </a:r>
              <a:endParaRPr b="1" sz="2800">
                <a:solidFill>
                  <a:srgbClr val="0000FF"/>
                </a:solidFill>
                <a:highlight>
                  <a:schemeClr val="lt1"/>
                </a:highlight>
                <a:latin typeface="Jua"/>
                <a:ea typeface="Jua"/>
                <a:cs typeface="Jua"/>
                <a:sym typeface="Jua"/>
              </a:endParaRPr>
            </a:p>
          </p:txBody>
        </p:sp>
        <p:sp>
          <p:nvSpPr>
            <p:cNvPr id="258" name="Google Shape;258;p24"/>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005</a:t>
              </a:r>
              <a:endParaRPr sz="1800">
                <a:solidFill>
                  <a:schemeClr val="dk1"/>
                </a:solidFill>
                <a:latin typeface="Jua"/>
                <a:ea typeface="Jua"/>
                <a:cs typeface="Jua"/>
                <a:sym typeface="Jua"/>
              </a:endParaRPr>
            </a:p>
          </p:txBody>
        </p:sp>
      </p:grpSp>
      <p:pic>
        <p:nvPicPr>
          <p:cNvPr id="259" name="Google Shape;259;p24"/>
          <p:cNvPicPr preferRelativeResize="0"/>
          <p:nvPr/>
        </p:nvPicPr>
        <p:blipFill rotWithShape="1">
          <a:blip r:embed="rId3">
            <a:alphaModFix/>
          </a:blip>
          <a:srcRect b="0" l="0" r="0" t="0"/>
          <a:stretch/>
        </p:blipFill>
        <p:spPr>
          <a:xfrm>
            <a:off x="7355725" y="1381747"/>
            <a:ext cx="2701075" cy="4878175"/>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5"/>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25"/>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2. 픽업하기 기</a:t>
            </a:r>
            <a:r>
              <a:rPr lang="en-US" sz="4000">
                <a:solidFill>
                  <a:srgbClr val="454444"/>
                </a:solidFill>
                <a:latin typeface="Jua"/>
                <a:ea typeface="Jua"/>
                <a:cs typeface="Jua"/>
                <a:sym typeface="Jua"/>
              </a:rPr>
              <a:t>능</a:t>
            </a:r>
            <a:endParaRPr sz="4000">
              <a:solidFill>
                <a:srgbClr val="FF0000"/>
              </a:solidFill>
              <a:highlight>
                <a:srgbClr val="FFFF00"/>
              </a:highlight>
              <a:latin typeface="Jua"/>
              <a:ea typeface="Jua"/>
              <a:cs typeface="Jua"/>
              <a:sym typeface="Jua"/>
            </a:endParaRPr>
          </a:p>
        </p:txBody>
      </p:sp>
      <p:sp>
        <p:nvSpPr>
          <p:cNvPr id="266" name="Google Shape;266;p25"/>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7" name="Google Shape;267;p25"/>
          <p:cNvGrpSpPr/>
          <p:nvPr/>
        </p:nvGrpSpPr>
        <p:grpSpPr>
          <a:xfrm>
            <a:off x="1373920" y="1693500"/>
            <a:ext cx="5872882" cy="954300"/>
            <a:chOff x="1493520" y="2052325"/>
            <a:chExt cx="5872882" cy="954300"/>
          </a:xfrm>
        </p:grpSpPr>
        <p:sp>
          <p:nvSpPr>
            <p:cNvPr id="268" name="Google Shape;268;p25"/>
            <p:cNvSpPr txBox="1"/>
            <p:nvPr/>
          </p:nvSpPr>
          <p:spPr>
            <a:xfrm>
              <a:off x="2261002" y="2052325"/>
              <a:ext cx="51054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FF"/>
                  </a:solidFill>
                  <a:latin typeface="Jua"/>
                  <a:ea typeface="Jua"/>
                  <a:cs typeface="Jua"/>
                  <a:sym typeface="Jua"/>
                </a:rPr>
                <a:t>가게 목록 / 가</a:t>
              </a:r>
              <a:r>
                <a:rPr b="1" lang="en-US" sz="2800">
                  <a:solidFill>
                    <a:srgbClr val="0000FF"/>
                  </a:solidFill>
                  <a:latin typeface="Jua"/>
                  <a:ea typeface="Jua"/>
                  <a:cs typeface="Jua"/>
                  <a:sym typeface="Jua"/>
                </a:rPr>
                <a:t>게 주문</a:t>
              </a:r>
              <a:r>
                <a:rPr b="1" lang="en-US" sz="2800">
                  <a:solidFill>
                    <a:srgbClr val="0000FF"/>
                  </a:solidFill>
                  <a:latin typeface="Jua"/>
                  <a:ea typeface="Jua"/>
                  <a:cs typeface="Jua"/>
                  <a:sym typeface="Jua"/>
                </a:rPr>
                <a:t> 정보 받아오기 (완료)</a:t>
              </a:r>
              <a:endParaRPr b="1" sz="2800">
                <a:solidFill>
                  <a:srgbClr val="0000FF"/>
                </a:solidFill>
                <a:latin typeface="Jua"/>
                <a:ea typeface="Jua"/>
                <a:cs typeface="Jua"/>
                <a:sym typeface="Jua"/>
              </a:endParaRPr>
            </a:p>
          </p:txBody>
        </p:sp>
        <p:sp>
          <p:nvSpPr>
            <p:cNvPr id="269" name="Google Shape;269;p25"/>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270" name="Google Shape;270;p25"/>
          <p:cNvGrpSpPr/>
          <p:nvPr/>
        </p:nvGrpSpPr>
        <p:grpSpPr>
          <a:xfrm>
            <a:off x="1373920" y="2692851"/>
            <a:ext cx="4970770" cy="523200"/>
            <a:chOff x="1493520" y="2052320"/>
            <a:chExt cx="4970770" cy="523200"/>
          </a:xfrm>
        </p:grpSpPr>
        <p:sp>
          <p:nvSpPr>
            <p:cNvPr id="271" name="Google Shape;271;p2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FF"/>
                  </a:solidFill>
                  <a:highlight>
                    <a:schemeClr val="lt1"/>
                  </a:highlight>
                  <a:latin typeface="Jua"/>
                  <a:ea typeface="Jua"/>
                  <a:cs typeface="Jua"/>
                  <a:sym typeface="Jua"/>
                </a:rPr>
                <a:t>픽업하기(완료)</a:t>
              </a:r>
              <a:endParaRPr b="1" sz="2800">
                <a:solidFill>
                  <a:srgbClr val="0000FF"/>
                </a:solidFill>
                <a:highlight>
                  <a:schemeClr val="lt1"/>
                </a:highlight>
                <a:latin typeface="Jua"/>
                <a:ea typeface="Jua"/>
                <a:cs typeface="Jua"/>
                <a:sym typeface="Jua"/>
              </a:endParaRPr>
            </a:p>
          </p:txBody>
        </p:sp>
        <p:sp>
          <p:nvSpPr>
            <p:cNvPr id="272" name="Google Shape;272;p25"/>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273" name="Google Shape;273;p25"/>
          <p:cNvGrpSpPr/>
          <p:nvPr/>
        </p:nvGrpSpPr>
        <p:grpSpPr>
          <a:xfrm>
            <a:off x="1373920" y="3463607"/>
            <a:ext cx="4970770" cy="954300"/>
            <a:chOff x="1493520" y="2052320"/>
            <a:chExt cx="4970770" cy="954300"/>
          </a:xfrm>
        </p:grpSpPr>
        <p:sp>
          <p:nvSpPr>
            <p:cNvPr id="274" name="Google Shape;274;p25"/>
            <p:cNvSpPr txBox="1"/>
            <p:nvPr/>
          </p:nvSpPr>
          <p:spPr>
            <a:xfrm>
              <a:off x="2260990" y="2052320"/>
              <a:ext cx="4203300" cy="95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0000FF"/>
                  </a:solidFill>
                  <a:highlight>
                    <a:schemeClr val="lt1"/>
                  </a:highlight>
                  <a:latin typeface="Jua"/>
                  <a:ea typeface="Jua"/>
                  <a:cs typeface="Jua"/>
                  <a:sym typeface="Jua"/>
                </a:rPr>
                <a:t>현재 진행중인 픽업 주문 확인하기 (완료)</a:t>
              </a:r>
              <a:endParaRPr b="1" sz="2800">
                <a:solidFill>
                  <a:srgbClr val="0000FF"/>
                </a:solidFill>
                <a:highlight>
                  <a:schemeClr val="lt1"/>
                </a:highlight>
                <a:latin typeface="Jua"/>
                <a:ea typeface="Jua"/>
                <a:cs typeface="Jua"/>
                <a:sym typeface="Jua"/>
              </a:endParaRPr>
            </a:p>
          </p:txBody>
        </p:sp>
        <p:sp>
          <p:nvSpPr>
            <p:cNvPr id="275" name="Google Shape;275;p25"/>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276" name="Google Shape;276;p25"/>
          <p:cNvGrpSpPr/>
          <p:nvPr/>
        </p:nvGrpSpPr>
        <p:grpSpPr>
          <a:xfrm>
            <a:off x="1373920" y="4691575"/>
            <a:ext cx="5738180" cy="523200"/>
            <a:chOff x="1493520" y="2052332"/>
            <a:chExt cx="5738180" cy="523200"/>
          </a:xfrm>
        </p:grpSpPr>
        <p:sp>
          <p:nvSpPr>
            <p:cNvPr id="277" name="Google Shape;277;p25"/>
            <p:cNvSpPr txBox="1"/>
            <p:nvPr/>
          </p:nvSpPr>
          <p:spPr>
            <a:xfrm>
              <a:off x="2261000" y="2052332"/>
              <a:ext cx="4970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8F8E8E"/>
                  </a:solidFill>
                  <a:highlight>
                    <a:schemeClr val="lt1"/>
                  </a:highlight>
                  <a:latin typeface="Jua"/>
                  <a:ea typeface="Jua"/>
                  <a:cs typeface="Jua"/>
                  <a:sym typeface="Jua"/>
                </a:rPr>
                <a:t>픽업 취소하기</a:t>
              </a:r>
              <a:endParaRPr b="1" sz="2800">
                <a:solidFill>
                  <a:srgbClr val="8F8E8E"/>
                </a:solidFill>
                <a:highlight>
                  <a:schemeClr val="lt1"/>
                </a:highlight>
                <a:latin typeface="Jua"/>
                <a:ea typeface="Jua"/>
                <a:cs typeface="Jua"/>
                <a:sym typeface="Jua"/>
              </a:endParaRPr>
            </a:p>
          </p:txBody>
        </p:sp>
        <p:sp>
          <p:nvSpPr>
            <p:cNvPr id="278" name="Google Shape;278;p25"/>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grpSp>
        <p:nvGrpSpPr>
          <p:cNvPr id="279" name="Google Shape;279;p25"/>
          <p:cNvGrpSpPr/>
          <p:nvPr/>
        </p:nvGrpSpPr>
        <p:grpSpPr>
          <a:xfrm>
            <a:off x="1373920" y="5787613"/>
            <a:ext cx="4970770" cy="523200"/>
            <a:chOff x="1493520" y="2052320"/>
            <a:chExt cx="4970770" cy="523200"/>
          </a:xfrm>
        </p:grpSpPr>
        <p:sp>
          <p:nvSpPr>
            <p:cNvPr id="280" name="Google Shape;280;p2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8F8E8E"/>
                  </a:solidFill>
                  <a:highlight>
                    <a:schemeClr val="lt1"/>
                  </a:highlight>
                  <a:latin typeface="Jua"/>
                  <a:ea typeface="Jua"/>
                  <a:cs typeface="Jua"/>
                  <a:sym typeface="Jua"/>
                </a:rPr>
                <a:t>배달 완료</a:t>
              </a:r>
              <a:endParaRPr b="1" sz="2800">
                <a:solidFill>
                  <a:srgbClr val="8F8E8E"/>
                </a:solidFill>
                <a:highlight>
                  <a:schemeClr val="lt1"/>
                </a:highlight>
                <a:latin typeface="Jua"/>
                <a:ea typeface="Jua"/>
                <a:cs typeface="Jua"/>
                <a:sym typeface="Jua"/>
              </a:endParaRPr>
            </a:p>
          </p:txBody>
        </p:sp>
        <p:sp>
          <p:nvSpPr>
            <p:cNvPr id="281" name="Google Shape;281;p25"/>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005</a:t>
              </a:r>
              <a:endParaRPr sz="1800">
                <a:solidFill>
                  <a:schemeClr val="dk1"/>
                </a:solidFill>
                <a:latin typeface="Jua"/>
                <a:ea typeface="Jua"/>
                <a:cs typeface="Jua"/>
                <a:sym typeface="Jua"/>
              </a:endParaRPr>
            </a:p>
          </p:txBody>
        </p:sp>
      </p:grpSp>
      <p:pic>
        <p:nvPicPr>
          <p:cNvPr id="282" name="Google Shape;282;p25"/>
          <p:cNvPicPr preferRelativeResize="0"/>
          <p:nvPr/>
        </p:nvPicPr>
        <p:blipFill rotWithShape="1">
          <a:blip r:embed="rId3">
            <a:alphaModFix/>
          </a:blip>
          <a:srcRect b="44858" l="0" r="0" t="0"/>
          <a:stretch/>
        </p:blipFill>
        <p:spPr>
          <a:xfrm>
            <a:off x="7112100" y="1476750"/>
            <a:ext cx="2420275" cy="4954100"/>
          </a:xfrm>
          <a:prstGeom prst="rect">
            <a:avLst/>
          </a:prstGeom>
          <a:noFill/>
          <a:ln cap="flat" cmpd="sng" w="9525">
            <a:solidFill>
              <a:schemeClr val="accent1"/>
            </a:solidFill>
            <a:prstDash val="solid"/>
            <a:round/>
            <a:headEnd len="sm" w="sm" type="none"/>
            <a:tailEnd len="sm" w="sm" type="none"/>
          </a:ln>
        </p:spPr>
      </p:pic>
      <p:pic>
        <p:nvPicPr>
          <p:cNvPr id="283" name="Google Shape;283;p25"/>
          <p:cNvPicPr preferRelativeResize="0"/>
          <p:nvPr/>
        </p:nvPicPr>
        <p:blipFill rotWithShape="1">
          <a:blip r:embed="rId3">
            <a:alphaModFix/>
          </a:blip>
          <a:srcRect b="5" l="0" r="0" t="49693"/>
          <a:stretch/>
        </p:blipFill>
        <p:spPr>
          <a:xfrm>
            <a:off x="9578775" y="1476750"/>
            <a:ext cx="2420275" cy="495410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9" name="Google Shape;289;p26"/>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3</a:t>
            </a:r>
            <a:r>
              <a:rPr lang="en-US" sz="4000">
                <a:solidFill>
                  <a:srgbClr val="454444"/>
                </a:solidFill>
                <a:latin typeface="Jua"/>
                <a:ea typeface="Jua"/>
                <a:cs typeface="Jua"/>
                <a:sym typeface="Jua"/>
              </a:rPr>
              <a:t>. SWAGGER API</a:t>
            </a:r>
            <a:endParaRPr sz="4000">
              <a:solidFill>
                <a:srgbClr val="FF0000"/>
              </a:solidFill>
              <a:highlight>
                <a:srgbClr val="FFFF00"/>
              </a:highlight>
              <a:latin typeface="Jua"/>
              <a:ea typeface="Jua"/>
              <a:cs typeface="Jua"/>
              <a:sym typeface="Jua"/>
            </a:endParaRPr>
          </a:p>
        </p:txBody>
      </p:sp>
      <p:sp>
        <p:nvSpPr>
          <p:cNvPr id="290" name="Google Shape;290;p26"/>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91" name="Google Shape;291;p26"/>
          <p:cNvPicPr preferRelativeResize="0"/>
          <p:nvPr/>
        </p:nvPicPr>
        <p:blipFill>
          <a:blip r:embed="rId3">
            <a:alphaModFix/>
          </a:blip>
          <a:stretch>
            <a:fillRect/>
          </a:stretch>
        </p:blipFill>
        <p:spPr>
          <a:xfrm>
            <a:off x="152400" y="1102750"/>
            <a:ext cx="7301424" cy="3320651"/>
          </a:xfrm>
          <a:prstGeom prst="rect">
            <a:avLst/>
          </a:prstGeom>
          <a:noFill/>
          <a:ln>
            <a:noFill/>
          </a:ln>
        </p:spPr>
      </p:pic>
      <p:pic>
        <p:nvPicPr>
          <p:cNvPr id="292" name="Google Shape;292;p26"/>
          <p:cNvPicPr preferRelativeResize="0"/>
          <p:nvPr/>
        </p:nvPicPr>
        <p:blipFill>
          <a:blip r:embed="rId4">
            <a:alphaModFix/>
          </a:blip>
          <a:stretch>
            <a:fillRect/>
          </a:stretch>
        </p:blipFill>
        <p:spPr>
          <a:xfrm>
            <a:off x="5552500" y="4540238"/>
            <a:ext cx="6294162" cy="2129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pic>
        <p:nvPicPr>
          <p:cNvPr descr="사람, 컵, 실내, 커피이(가) 표시된 사진&#10;&#10;자동 생성된 설명" id="297" name="Google Shape;297;p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8" name="Google Shape;298;p27"/>
          <p:cNvSpPr/>
          <p:nvPr/>
        </p:nvSpPr>
        <p:spPr>
          <a:xfrm>
            <a:off x="2931160" y="2567935"/>
            <a:ext cx="6329700" cy="172200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9" name="Google Shape;299;p27"/>
          <p:cNvSpPr txBox="1"/>
          <p:nvPr/>
        </p:nvSpPr>
        <p:spPr>
          <a:xfrm>
            <a:off x="4988164" y="2567935"/>
            <a:ext cx="2215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3</a:t>
            </a:r>
            <a:endParaRPr sz="4400">
              <a:solidFill>
                <a:schemeClr val="lt1"/>
              </a:solidFill>
              <a:latin typeface="Jua"/>
              <a:ea typeface="Jua"/>
              <a:cs typeface="Jua"/>
              <a:sym typeface="Jua"/>
            </a:endParaRPr>
          </a:p>
        </p:txBody>
      </p:sp>
      <p:sp>
        <p:nvSpPr>
          <p:cNvPr id="300" name="Google Shape;300;p27"/>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3600">
                <a:solidFill>
                  <a:schemeClr val="lt1"/>
                </a:solidFill>
                <a:latin typeface="Jua"/>
                <a:ea typeface="Jua"/>
                <a:cs typeface="Jua"/>
                <a:sym typeface="Jua"/>
              </a:rPr>
              <a:t>추후 개발일정</a:t>
            </a:r>
            <a:endParaRPr b="1" sz="360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p:nvPr/>
        </p:nvSpPr>
        <p:spPr>
          <a:xfrm>
            <a:off x="833120" y="0"/>
            <a:ext cx="1320900" cy="1300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6" name="Google Shape;306;p28"/>
          <p:cNvSpPr/>
          <p:nvPr/>
        </p:nvSpPr>
        <p:spPr>
          <a:xfrm>
            <a:off x="833120" y="6532880"/>
            <a:ext cx="1320900" cy="3252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7" name="Google Shape;307;p28"/>
          <p:cNvSpPr txBox="1"/>
          <p:nvPr/>
        </p:nvSpPr>
        <p:spPr>
          <a:xfrm>
            <a:off x="2235315" y="139167"/>
            <a:ext cx="348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Jua"/>
              <a:ea typeface="Jua"/>
              <a:cs typeface="Jua"/>
              <a:sym typeface="Jua"/>
            </a:endParaRPr>
          </a:p>
        </p:txBody>
      </p:sp>
      <p:sp>
        <p:nvSpPr>
          <p:cNvPr id="308" name="Google Shape;308;p28"/>
          <p:cNvSpPr txBox="1"/>
          <p:nvPr/>
        </p:nvSpPr>
        <p:spPr>
          <a:xfrm>
            <a:off x="2261022" y="592600"/>
            <a:ext cx="4118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Jua"/>
                <a:ea typeface="Jua"/>
                <a:cs typeface="Jua"/>
                <a:sym typeface="Jua"/>
              </a:rPr>
              <a:t>추후 개발 일정</a:t>
            </a:r>
            <a:endParaRPr>
              <a:solidFill>
                <a:schemeClr val="dk1"/>
              </a:solidFill>
              <a:latin typeface="Jua"/>
              <a:ea typeface="Jua"/>
              <a:cs typeface="Jua"/>
              <a:sym typeface="Jua"/>
            </a:endParaRPr>
          </a:p>
        </p:txBody>
      </p:sp>
      <p:grpSp>
        <p:nvGrpSpPr>
          <p:cNvPr id="309" name="Google Shape;309;p28"/>
          <p:cNvGrpSpPr/>
          <p:nvPr/>
        </p:nvGrpSpPr>
        <p:grpSpPr>
          <a:xfrm>
            <a:off x="1444758" y="2309714"/>
            <a:ext cx="4206033" cy="524919"/>
            <a:chOff x="1493520" y="2048889"/>
            <a:chExt cx="4206033" cy="524919"/>
          </a:xfrm>
        </p:grpSpPr>
        <p:sp>
          <p:nvSpPr>
            <p:cNvPr id="310" name="Google Shape;310;p28"/>
            <p:cNvSpPr txBox="1"/>
            <p:nvPr/>
          </p:nvSpPr>
          <p:spPr>
            <a:xfrm>
              <a:off x="1496253" y="2050608"/>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11/17 ~ 11/24</a:t>
              </a:r>
              <a:endParaRPr b="1" sz="2800">
                <a:solidFill>
                  <a:srgbClr val="554B4B"/>
                </a:solidFill>
                <a:latin typeface="Jua"/>
                <a:ea typeface="Jua"/>
                <a:cs typeface="Jua"/>
                <a:sym typeface="Jua"/>
              </a:endParaRPr>
            </a:p>
          </p:txBody>
        </p:sp>
        <p:sp>
          <p:nvSpPr>
            <p:cNvPr id="311" name="Google Shape;311;p28"/>
            <p:cNvSpPr txBox="1"/>
            <p:nvPr/>
          </p:nvSpPr>
          <p:spPr>
            <a:xfrm>
              <a:off x="1493520" y="2048889"/>
              <a:ext cx="7824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Jua"/>
                <a:ea typeface="Jua"/>
                <a:cs typeface="Jua"/>
                <a:sym typeface="Jua"/>
              </a:endParaRPr>
            </a:p>
          </p:txBody>
        </p:sp>
      </p:grpSp>
      <p:pic>
        <p:nvPicPr>
          <p:cNvPr descr="컵, 테이블, 실내, 앉아있는이(가) 표시된 사진&#10;&#10;자동 생성된 설명" id="312" name="Google Shape;312;p28"/>
          <p:cNvPicPr preferRelativeResize="0"/>
          <p:nvPr/>
        </p:nvPicPr>
        <p:blipFill rotWithShape="1">
          <a:blip r:embed="rId3">
            <a:alphaModFix/>
          </a:blip>
          <a:srcRect b="0" l="0" r="0" t="0"/>
          <a:stretch/>
        </p:blipFill>
        <p:spPr>
          <a:xfrm>
            <a:off x="7617731" y="0"/>
            <a:ext cx="4572000" cy="6858000"/>
          </a:xfrm>
          <a:prstGeom prst="rect">
            <a:avLst/>
          </a:prstGeom>
          <a:noFill/>
          <a:ln>
            <a:noFill/>
          </a:ln>
        </p:spPr>
      </p:pic>
      <p:grpSp>
        <p:nvGrpSpPr>
          <p:cNvPr id="313" name="Google Shape;313;p28"/>
          <p:cNvGrpSpPr/>
          <p:nvPr/>
        </p:nvGrpSpPr>
        <p:grpSpPr>
          <a:xfrm>
            <a:off x="1527383" y="2944475"/>
            <a:ext cx="4985695" cy="461700"/>
            <a:chOff x="1493520" y="2202695"/>
            <a:chExt cx="4985695" cy="461700"/>
          </a:xfrm>
        </p:grpSpPr>
        <p:sp>
          <p:nvSpPr>
            <p:cNvPr id="314" name="Google Shape;314;p28"/>
            <p:cNvSpPr txBox="1"/>
            <p:nvPr/>
          </p:nvSpPr>
          <p:spPr>
            <a:xfrm>
              <a:off x="2275915" y="2202695"/>
              <a:ext cx="42033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rgbClr val="554B4B"/>
                  </a:solidFill>
                  <a:latin typeface="Jua"/>
                  <a:ea typeface="Jua"/>
                  <a:cs typeface="Jua"/>
                  <a:sym typeface="Jua"/>
                </a:rPr>
                <a:t>기능 테스트</a:t>
              </a:r>
              <a:endParaRPr b="1" sz="2400">
                <a:solidFill>
                  <a:srgbClr val="554B4B"/>
                </a:solidFill>
                <a:latin typeface="Jua"/>
                <a:ea typeface="Jua"/>
                <a:cs typeface="Jua"/>
                <a:sym typeface="Jua"/>
              </a:endParaRPr>
            </a:p>
          </p:txBody>
        </p:sp>
        <p:sp>
          <p:nvSpPr>
            <p:cNvPr id="315" name="Google Shape;315;p28"/>
            <p:cNvSpPr txBox="1"/>
            <p:nvPr/>
          </p:nvSpPr>
          <p:spPr>
            <a:xfrm>
              <a:off x="1493520" y="2248889"/>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316" name="Google Shape;316;p28"/>
          <p:cNvGrpSpPr/>
          <p:nvPr/>
        </p:nvGrpSpPr>
        <p:grpSpPr>
          <a:xfrm>
            <a:off x="1527383" y="3566101"/>
            <a:ext cx="4985695" cy="461700"/>
            <a:chOff x="1341120" y="2465795"/>
            <a:chExt cx="4985695" cy="461700"/>
          </a:xfrm>
        </p:grpSpPr>
        <p:sp>
          <p:nvSpPr>
            <p:cNvPr id="317" name="Google Shape;317;p28"/>
            <p:cNvSpPr txBox="1"/>
            <p:nvPr/>
          </p:nvSpPr>
          <p:spPr>
            <a:xfrm>
              <a:off x="2123515" y="2465795"/>
              <a:ext cx="42033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rgbClr val="554B4B"/>
                  </a:solidFill>
                  <a:latin typeface="Jua"/>
                  <a:ea typeface="Jua"/>
                  <a:cs typeface="Jua"/>
                  <a:sym typeface="Jua"/>
                </a:rPr>
                <a:t>서버 업로드</a:t>
              </a:r>
              <a:endParaRPr b="1" sz="2400">
                <a:solidFill>
                  <a:srgbClr val="554B4B"/>
                </a:solidFill>
                <a:latin typeface="Jua"/>
                <a:ea typeface="Jua"/>
                <a:cs typeface="Jua"/>
                <a:sym typeface="Jua"/>
              </a:endParaRPr>
            </a:p>
          </p:txBody>
        </p:sp>
        <p:sp>
          <p:nvSpPr>
            <p:cNvPr id="318" name="Google Shape;318;p28"/>
            <p:cNvSpPr txBox="1"/>
            <p:nvPr/>
          </p:nvSpPr>
          <p:spPr>
            <a:xfrm>
              <a:off x="1341120" y="2511989"/>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319" name="Google Shape;319;p28"/>
          <p:cNvGrpSpPr/>
          <p:nvPr/>
        </p:nvGrpSpPr>
        <p:grpSpPr>
          <a:xfrm>
            <a:off x="1527383" y="4187726"/>
            <a:ext cx="4985695" cy="461700"/>
            <a:chOff x="1341120" y="2465795"/>
            <a:chExt cx="4985695" cy="461700"/>
          </a:xfrm>
        </p:grpSpPr>
        <p:sp>
          <p:nvSpPr>
            <p:cNvPr id="320" name="Google Shape;320;p28"/>
            <p:cNvSpPr txBox="1"/>
            <p:nvPr/>
          </p:nvSpPr>
          <p:spPr>
            <a:xfrm>
              <a:off x="2123515" y="2465795"/>
              <a:ext cx="4203300" cy="461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400">
                  <a:solidFill>
                    <a:srgbClr val="554B4B"/>
                  </a:solidFill>
                  <a:latin typeface="Jua"/>
                  <a:ea typeface="Jua"/>
                  <a:cs typeface="Jua"/>
                  <a:sym typeface="Jua"/>
                </a:rPr>
                <a:t>HTTPS 적용</a:t>
              </a:r>
              <a:endParaRPr b="1" sz="2400">
                <a:solidFill>
                  <a:srgbClr val="554B4B"/>
                </a:solidFill>
                <a:latin typeface="Jua"/>
                <a:ea typeface="Jua"/>
                <a:cs typeface="Jua"/>
                <a:sym typeface="Jua"/>
              </a:endParaRPr>
            </a:p>
          </p:txBody>
        </p:sp>
        <p:sp>
          <p:nvSpPr>
            <p:cNvPr id="321" name="Google Shape;321;p28"/>
            <p:cNvSpPr txBox="1"/>
            <p:nvPr/>
          </p:nvSpPr>
          <p:spPr>
            <a:xfrm>
              <a:off x="1341120" y="2511989"/>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9"/>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7" name="Google Shape;327;p29"/>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29"/>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1.</a:t>
            </a:r>
            <a:r>
              <a:rPr lang="en-US" sz="4000">
                <a:solidFill>
                  <a:srgbClr val="454444"/>
                </a:solidFill>
                <a:latin typeface="Jua"/>
                <a:ea typeface="Jua"/>
                <a:cs typeface="Jua"/>
                <a:sym typeface="Jua"/>
              </a:rPr>
              <a:t> 기능 테스트</a:t>
            </a:r>
            <a:endParaRPr sz="4000">
              <a:solidFill>
                <a:srgbClr val="FF0000"/>
              </a:solidFill>
              <a:highlight>
                <a:srgbClr val="FFFF00"/>
              </a:highlight>
              <a:latin typeface="Jua"/>
              <a:ea typeface="Jua"/>
              <a:cs typeface="Jua"/>
              <a:sym typeface="Jua"/>
            </a:endParaRPr>
          </a:p>
        </p:txBody>
      </p:sp>
      <p:pic>
        <p:nvPicPr>
          <p:cNvPr id="329" name="Google Shape;329;p29"/>
          <p:cNvPicPr preferRelativeResize="0"/>
          <p:nvPr/>
        </p:nvPicPr>
        <p:blipFill rotWithShape="1">
          <a:blip r:embed="rId3">
            <a:alphaModFix/>
          </a:blip>
          <a:srcRect b="6594" l="0" r="0" t="0"/>
          <a:stretch/>
        </p:blipFill>
        <p:spPr>
          <a:xfrm>
            <a:off x="6315075" y="950350"/>
            <a:ext cx="3524250" cy="5907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0"/>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30"/>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30"/>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2. 서버 업로드</a:t>
            </a:r>
            <a:endParaRPr sz="4000">
              <a:solidFill>
                <a:srgbClr val="FF0000"/>
              </a:solidFill>
              <a:highlight>
                <a:srgbClr val="FFFF00"/>
              </a:highlight>
              <a:latin typeface="Jua"/>
              <a:ea typeface="Jua"/>
              <a:cs typeface="Jua"/>
              <a:sym typeface="Jua"/>
            </a:endParaRPr>
          </a:p>
        </p:txBody>
      </p:sp>
      <p:pic>
        <p:nvPicPr>
          <p:cNvPr id="337" name="Google Shape;337;p30"/>
          <p:cNvPicPr preferRelativeResize="0"/>
          <p:nvPr/>
        </p:nvPicPr>
        <p:blipFill>
          <a:blip r:embed="rId3">
            <a:alphaModFix/>
          </a:blip>
          <a:stretch>
            <a:fillRect/>
          </a:stretch>
        </p:blipFill>
        <p:spPr>
          <a:xfrm>
            <a:off x="2667000" y="950350"/>
            <a:ext cx="6414126" cy="554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1"/>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3" name="Google Shape;343;p31"/>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31"/>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3. HTTPS 적용</a:t>
            </a:r>
            <a:endParaRPr sz="4000">
              <a:solidFill>
                <a:srgbClr val="454444"/>
              </a:solidFill>
              <a:latin typeface="Jua"/>
              <a:ea typeface="Jua"/>
              <a:cs typeface="Jua"/>
              <a:sym typeface="Jua"/>
            </a:endParaRPr>
          </a:p>
        </p:txBody>
      </p:sp>
      <p:pic>
        <p:nvPicPr>
          <p:cNvPr id="345" name="Google Shape;345;p31"/>
          <p:cNvPicPr preferRelativeResize="0"/>
          <p:nvPr/>
        </p:nvPicPr>
        <p:blipFill>
          <a:blip r:embed="rId3">
            <a:alphaModFix/>
          </a:blip>
          <a:stretch>
            <a:fillRect/>
          </a:stretch>
        </p:blipFill>
        <p:spPr>
          <a:xfrm>
            <a:off x="1646025" y="1973575"/>
            <a:ext cx="8689525" cy="3531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97" name="Google Shape;97;p14"/>
          <p:cNvPicPr preferRelativeResize="0"/>
          <p:nvPr/>
        </p:nvPicPr>
        <p:blipFill>
          <a:blip r:embed="rId3">
            <a:alphaModFix/>
          </a:blip>
          <a:stretch>
            <a:fillRect/>
          </a:stretch>
        </p:blipFill>
        <p:spPr>
          <a:xfrm>
            <a:off x="978013" y="0"/>
            <a:ext cx="3571875" cy="2019300"/>
          </a:xfrm>
          <a:prstGeom prst="rect">
            <a:avLst/>
          </a:prstGeom>
          <a:noFill/>
          <a:ln>
            <a:noFill/>
          </a:ln>
        </p:spPr>
      </p:pic>
      <p:pic>
        <p:nvPicPr>
          <p:cNvPr id="98" name="Google Shape;98;p14"/>
          <p:cNvPicPr preferRelativeResize="0"/>
          <p:nvPr/>
        </p:nvPicPr>
        <p:blipFill>
          <a:blip r:embed="rId4">
            <a:alphaModFix/>
          </a:blip>
          <a:stretch>
            <a:fillRect/>
          </a:stretch>
        </p:blipFill>
        <p:spPr>
          <a:xfrm>
            <a:off x="961200" y="2492524"/>
            <a:ext cx="10269600" cy="2483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pic>
        <p:nvPicPr>
          <p:cNvPr descr="사람, 컵, 실내, 커피이(가) 표시된 사진&#10;&#10;자동 생성된 설명" id="350" name="Google Shape;350;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1" name="Google Shape;351;p32"/>
          <p:cNvSpPr/>
          <p:nvPr/>
        </p:nvSpPr>
        <p:spPr>
          <a:xfrm>
            <a:off x="2931160" y="2567935"/>
            <a:ext cx="6329700" cy="172200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32"/>
          <p:cNvSpPr txBox="1"/>
          <p:nvPr/>
        </p:nvSpPr>
        <p:spPr>
          <a:xfrm>
            <a:off x="4988164" y="2567935"/>
            <a:ext cx="2215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4</a:t>
            </a:r>
            <a:endParaRPr sz="4400">
              <a:solidFill>
                <a:schemeClr val="lt1"/>
              </a:solidFill>
              <a:latin typeface="Jua"/>
              <a:ea typeface="Jua"/>
              <a:cs typeface="Jua"/>
              <a:sym typeface="Jua"/>
            </a:endParaRPr>
          </a:p>
        </p:txBody>
      </p:sp>
      <p:sp>
        <p:nvSpPr>
          <p:cNvPr id="353" name="Google Shape;353;p32"/>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3600">
                <a:solidFill>
                  <a:schemeClr val="lt1"/>
                </a:solidFill>
                <a:latin typeface="Jua"/>
                <a:ea typeface="Jua"/>
                <a:cs typeface="Jua"/>
                <a:sym typeface="Jua"/>
              </a:rPr>
              <a:t>Q&amp;A</a:t>
            </a:r>
            <a:endParaRPr b="1" sz="3600">
              <a:solidFill>
                <a:schemeClr val="lt1"/>
              </a:solidFill>
              <a:latin typeface="Jua"/>
              <a:ea typeface="Jua"/>
              <a:cs typeface="Jua"/>
              <a:sym typeface="Ju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33"/>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359" name="Google Shape;359;p33"/>
          <p:cNvGrpSpPr/>
          <p:nvPr/>
        </p:nvGrpSpPr>
        <p:grpSpPr>
          <a:xfrm>
            <a:off x="3509189" y="1052837"/>
            <a:ext cx="5173578" cy="4752275"/>
            <a:chOff x="3693293" y="1221851"/>
            <a:chExt cx="4805925" cy="4414561"/>
          </a:xfrm>
        </p:grpSpPr>
        <p:grpSp>
          <p:nvGrpSpPr>
            <p:cNvPr id="360" name="Google Shape;360;p33"/>
            <p:cNvGrpSpPr/>
            <p:nvPr/>
          </p:nvGrpSpPr>
          <p:grpSpPr>
            <a:xfrm>
              <a:off x="3693293" y="1221851"/>
              <a:ext cx="4805925" cy="4414561"/>
              <a:chOff x="3180080" y="477520"/>
              <a:chExt cx="6238220" cy="5730220"/>
            </a:xfrm>
          </p:grpSpPr>
          <p:sp>
            <p:nvSpPr>
              <p:cNvPr id="361" name="Google Shape;361;p33"/>
              <p:cNvSpPr/>
              <p:nvPr/>
            </p:nvSpPr>
            <p:spPr>
              <a:xfrm>
                <a:off x="3180080" y="650240"/>
                <a:ext cx="5557500" cy="5557500"/>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2" name="Google Shape;362;p33"/>
              <p:cNvGrpSpPr/>
              <p:nvPr/>
            </p:nvGrpSpPr>
            <p:grpSpPr>
              <a:xfrm>
                <a:off x="3413760" y="477520"/>
                <a:ext cx="6004540" cy="5557500"/>
                <a:chOff x="3413760" y="477520"/>
                <a:chExt cx="6004540" cy="5557500"/>
              </a:xfrm>
            </p:grpSpPr>
            <p:sp>
              <p:nvSpPr>
                <p:cNvPr id="363" name="Google Shape;363;p33"/>
                <p:cNvSpPr/>
                <p:nvPr/>
              </p:nvSpPr>
              <p:spPr>
                <a:xfrm>
                  <a:off x="3860800" y="477520"/>
                  <a:ext cx="5557500" cy="5557500"/>
                </a:xfrm>
                <a:prstGeom prst="ellipse">
                  <a:avLst/>
                </a:prstGeom>
                <a:solidFill>
                  <a:srgbClr val="EFDBC7">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4" name="Google Shape;364;p33"/>
                <p:cNvSpPr/>
                <p:nvPr/>
              </p:nvSpPr>
              <p:spPr>
                <a:xfrm>
                  <a:off x="3413760" y="477520"/>
                  <a:ext cx="5557500" cy="5557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365" name="Google Shape;365;p33"/>
            <p:cNvSpPr txBox="1"/>
            <p:nvPr/>
          </p:nvSpPr>
          <p:spPr>
            <a:xfrm>
              <a:off x="4485866" y="2772253"/>
              <a:ext cx="3446700" cy="1229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554B4B"/>
                  </a:solidFill>
                  <a:latin typeface="Jua"/>
                  <a:ea typeface="Jua"/>
                  <a:cs typeface="Jua"/>
                  <a:sym typeface="Jua"/>
                </a:rPr>
                <a:t>Thank You</a:t>
              </a:r>
              <a:endParaRPr>
                <a:latin typeface="Jua"/>
                <a:ea typeface="Jua"/>
                <a:cs typeface="Jua"/>
                <a:sym typeface="Jua"/>
              </a:endParaRPr>
            </a:p>
            <a:p>
              <a:pPr indent="0" lvl="0" marL="0" marR="0" rtl="0" algn="ctr">
                <a:spcBef>
                  <a:spcPts val="0"/>
                </a:spcBef>
                <a:spcAft>
                  <a:spcPts val="0"/>
                </a:spcAft>
                <a:buNone/>
              </a:pPr>
              <a:r>
                <a:rPr lang="en-US" sz="3600">
                  <a:solidFill>
                    <a:srgbClr val="554B4B"/>
                  </a:solidFill>
                  <a:latin typeface="Jua"/>
                  <a:ea typeface="Jua"/>
                  <a:cs typeface="Jua"/>
                  <a:sym typeface="Jua"/>
                </a:rPr>
                <a:t>감사합니다</a:t>
              </a:r>
              <a:endParaRPr sz="4400">
                <a:solidFill>
                  <a:srgbClr val="554B4B"/>
                </a:solidFill>
                <a:latin typeface="Jua"/>
                <a:ea typeface="Jua"/>
                <a:cs typeface="Jua"/>
                <a:sym typeface="Ju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1" name="Google Shape;371;p34"/>
          <p:cNvSpPr/>
          <p:nvPr/>
        </p:nvSpPr>
        <p:spPr>
          <a:xfrm>
            <a:off x="0" y="939300"/>
            <a:ext cx="592800" cy="4002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2" name="Google Shape;372;p34"/>
          <p:cNvSpPr txBox="1"/>
          <p:nvPr/>
        </p:nvSpPr>
        <p:spPr>
          <a:xfrm>
            <a:off x="874900" y="8161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Jua"/>
                <a:ea typeface="Jua"/>
                <a:cs typeface="Jua"/>
                <a:sym typeface="Jua"/>
              </a:rPr>
              <a:t>픽업하기</a:t>
            </a:r>
            <a:endParaRPr sz="3000">
              <a:latin typeface="Jua"/>
              <a:ea typeface="Jua"/>
              <a:cs typeface="Jua"/>
              <a:sym typeface="Jua"/>
            </a:endParaRPr>
          </a:p>
        </p:txBody>
      </p:sp>
      <p:pic>
        <p:nvPicPr>
          <p:cNvPr id="373" name="Google Shape;373;p34"/>
          <p:cNvPicPr preferRelativeResize="0"/>
          <p:nvPr/>
        </p:nvPicPr>
        <p:blipFill>
          <a:blip r:embed="rId3">
            <a:alphaModFix/>
          </a:blip>
          <a:stretch>
            <a:fillRect/>
          </a:stretch>
        </p:blipFill>
        <p:spPr>
          <a:xfrm>
            <a:off x="874900" y="2710750"/>
            <a:ext cx="1289304" cy="2294961"/>
          </a:xfrm>
          <a:prstGeom prst="rect">
            <a:avLst/>
          </a:prstGeom>
          <a:noFill/>
          <a:ln>
            <a:noFill/>
          </a:ln>
          <a:effectLst>
            <a:outerShdw blurRad="57150" rotWithShape="0" algn="bl" dir="5400000" dist="19050">
              <a:srgbClr val="000000">
                <a:alpha val="50000"/>
              </a:srgbClr>
            </a:outerShdw>
          </a:effectLst>
        </p:spPr>
      </p:pic>
      <p:pic>
        <p:nvPicPr>
          <p:cNvPr id="374" name="Google Shape;374;p34"/>
          <p:cNvPicPr preferRelativeResize="0"/>
          <p:nvPr/>
        </p:nvPicPr>
        <p:blipFill>
          <a:blip r:embed="rId4">
            <a:alphaModFix/>
          </a:blip>
          <a:stretch>
            <a:fillRect/>
          </a:stretch>
        </p:blipFill>
        <p:spPr>
          <a:xfrm>
            <a:off x="2875288" y="2317525"/>
            <a:ext cx="1289304" cy="3081436"/>
          </a:xfrm>
          <a:prstGeom prst="rect">
            <a:avLst/>
          </a:prstGeom>
          <a:noFill/>
          <a:ln>
            <a:noFill/>
          </a:ln>
          <a:effectLst>
            <a:outerShdw blurRad="57150" rotWithShape="0" algn="bl" dir="5400000" dist="19050">
              <a:srgbClr val="000000">
                <a:alpha val="50000"/>
              </a:srgbClr>
            </a:outerShdw>
          </a:effectLst>
        </p:spPr>
      </p:pic>
      <p:pic>
        <p:nvPicPr>
          <p:cNvPr id="375" name="Google Shape;375;p34"/>
          <p:cNvPicPr preferRelativeResize="0"/>
          <p:nvPr/>
        </p:nvPicPr>
        <p:blipFill>
          <a:blip r:embed="rId5">
            <a:alphaModFix/>
          </a:blip>
          <a:stretch>
            <a:fillRect/>
          </a:stretch>
        </p:blipFill>
        <p:spPr>
          <a:xfrm>
            <a:off x="5021318" y="1339488"/>
            <a:ext cx="1289304" cy="5037495"/>
          </a:xfrm>
          <a:prstGeom prst="rect">
            <a:avLst/>
          </a:prstGeom>
          <a:noFill/>
          <a:ln>
            <a:noFill/>
          </a:ln>
          <a:effectLst>
            <a:outerShdw blurRad="57150" rotWithShape="0" algn="bl" dir="5400000" dist="19050">
              <a:srgbClr val="000000">
                <a:alpha val="50000"/>
              </a:srgbClr>
            </a:outerShdw>
          </a:effectLst>
        </p:spPr>
      </p:pic>
      <p:pic>
        <p:nvPicPr>
          <p:cNvPr id="376" name="Google Shape;376;p34"/>
          <p:cNvPicPr preferRelativeResize="0"/>
          <p:nvPr/>
        </p:nvPicPr>
        <p:blipFill>
          <a:blip r:embed="rId6">
            <a:alphaModFix/>
          </a:blip>
          <a:stretch>
            <a:fillRect/>
          </a:stretch>
        </p:blipFill>
        <p:spPr>
          <a:xfrm>
            <a:off x="7026224" y="1498813"/>
            <a:ext cx="1289304" cy="4718854"/>
          </a:xfrm>
          <a:prstGeom prst="rect">
            <a:avLst/>
          </a:prstGeom>
          <a:noFill/>
          <a:ln>
            <a:noFill/>
          </a:ln>
          <a:effectLst>
            <a:outerShdw blurRad="57150" rotWithShape="0" algn="bl" dir="5400000" dist="19050">
              <a:srgbClr val="000000">
                <a:alpha val="50000"/>
              </a:srgbClr>
            </a:outerShdw>
          </a:effectLst>
        </p:spPr>
      </p:pic>
      <p:pic>
        <p:nvPicPr>
          <p:cNvPr id="377" name="Google Shape;377;p34"/>
          <p:cNvPicPr preferRelativeResize="0"/>
          <p:nvPr/>
        </p:nvPicPr>
        <p:blipFill>
          <a:blip r:embed="rId7">
            <a:alphaModFix/>
          </a:blip>
          <a:stretch>
            <a:fillRect/>
          </a:stretch>
        </p:blipFill>
        <p:spPr>
          <a:xfrm>
            <a:off x="9539250" y="2283450"/>
            <a:ext cx="1289304" cy="3149586"/>
          </a:xfrm>
          <a:prstGeom prst="rect">
            <a:avLst/>
          </a:prstGeom>
          <a:noFill/>
          <a:ln>
            <a:noFill/>
          </a:ln>
          <a:effectLst>
            <a:outerShdw blurRad="57150" rotWithShape="0" algn="bl" dir="5400000" dist="19050">
              <a:srgbClr val="000000">
                <a:alpha val="50000"/>
              </a:srgbClr>
            </a:outerShdw>
          </a:effectLst>
        </p:spPr>
      </p:pic>
      <p:sp>
        <p:nvSpPr>
          <p:cNvPr id="378" name="Google Shape;378;p34"/>
          <p:cNvSpPr txBox="1"/>
          <p:nvPr/>
        </p:nvSpPr>
        <p:spPr>
          <a:xfrm>
            <a:off x="955088" y="219508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카페 내역</a:t>
            </a:r>
            <a:endParaRPr>
              <a:latin typeface="Jua"/>
              <a:ea typeface="Jua"/>
              <a:cs typeface="Jua"/>
              <a:sym typeface="Jua"/>
            </a:endParaRPr>
          </a:p>
        </p:txBody>
      </p:sp>
      <p:sp>
        <p:nvSpPr>
          <p:cNvPr id="379" name="Google Shape;379;p34"/>
          <p:cNvSpPr txBox="1"/>
          <p:nvPr/>
        </p:nvSpPr>
        <p:spPr>
          <a:xfrm>
            <a:off x="2955488" y="188323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픽업 상세</a:t>
            </a:r>
            <a:endParaRPr>
              <a:latin typeface="Jua"/>
              <a:ea typeface="Jua"/>
              <a:cs typeface="Jua"/>
              <a:sym typeface="Jua"/>
            </a:endParaRPr>
          </a:p>
        </p:txBody>
      </p:sp>
      <p:sp>
        <p:nvSpPr>
          <p:cNvPr id="380" name="Google Shape;380;p34"/>
          <p:cNvSpPr txBox="1"/>
          <p:nvPr/>
        </p:nvSpPr>
        <p:spPr>
          <a:xfrm>
            <a:off x="5101513" y="81613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픽업하기</a:t>
            </a:r>
            <a:endParaRPr>
              <a:latin typeface="Jua"/>
              <a:ea typeface="Jua"/>
              <a:cs typeface="Jua"/>
              <a:sym typeface="Jua"/>
            </a:endParaRPr>
          </a:p>
        </p:txBody>
      </p:sp>
      <p:sp>
        <p:nvSpPr>
          <p:cNvPr id="381" name="Google Shape;381;p34"/>
          <p:cNvSpPr txBox="1"/>
          <p:nvPr/>
        </p:nvSpPr>
        <p:spPr>
          <a:xfrm>
            <a:off x="7106413" y="93928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픽업 내역</a:t>
            </a:r>
            <a:endParaRPr>
              <a:latin typeface="Jua"/>
              <a:ea typeface="Jua"/>
              <a:cs typeface="Jua"/>
              <a:sym typeface="Jua"/>
            </a:endParaRPr>
          </a:p>
        </p:txBody>
      </p:sp>
      <p:sp>
        <p:nvSpPr>
          <p:cNvPr id="382" name="Google Shape;382;p34"/>
          <p:cNvSpPr txBox="1"/>
          <p:nvPr/>
        </p:nvSpPr>
        <p:spPr>
          <a:xfrm>
            <a:off x="9619438" y="179488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홈</a:t>
            </a:r>
            <a:endParaRPr>
              <a:latin typeface="Jua"/>
              <a:ea typeface="Jua"/>
              <a:cs typeface="Jua"/>
              <a:sym typeface="Ju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8" name="Google Shape;388;p35"/>
          <p:cNvSpPr/>
          <p:nvPr/>
        </p:nvSpPr>
        <p:spPr>
          <a:xfrm>
            <a:off x="0" y="939300"/>
            <a:ext cx="592800" cy="4002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9" name="Google Shape;389;p35"/>
          <p:cNvSpPr txBox="1"/>
          <p:nvPr/>
        </p:nvSpPr>
        <p:spPr>
          <a:xfrm>
            <a:off x="874900" y="8161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Jua"/>
                <a:ea typeface="Jua"/>
                <a:cs typeface="Jua"/>
                <a:sym typeface="Jua"/>
              </a:rPr>
              <a:t>픽업확인</a:t>
            </a:r>
            <a:endParaRPr sz="3000">
              <a:latin typeface="Jua"/>
              <a:ea typeface="Jua"/>
              <a:cs typeface="Jua"/>
              <a:sym typeface="Jua"/>
            </a:endParaRPr>
          </a:p>
        </p:txBody>
      </p:sp>
      <p:sp>
        <p:nvSpPr>
          <p:cNvPr id="390" name="Google Shape;390;p35"/>
          <p:cNvSpPr txBox="1"/>
          <p:nvPr/>
        </p:nvSpPr>
        <p:spPr>
          <a:xfrm>
            <a:off x="1439325" y="4572000"/>
            <a:ext cx="108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91" name="Google Shape;391;p35"/>
          <p:cNvPicPr preferRelativeResize="0"/>
          <p:nvPr/>
        </p:nvPicPr>
        <p:blipFill>
          <a:blip r:embed="rId3">
            <a:alphaModFix/>
          </a:blip>
          <a:stretch>
            <a:fillRect/>
          </a:stretch>
        </p:blipFill>
        <p:spPr>
          <a:xfrm>
            <a:off x="8101879" y="1762413"/>
            <a:ext cx="1289304" cy="4254704"/>
          </a:xfrm>
          <a:prstGeom prst="rect">
            <a:avLst/>
          </a:prstGeom>
          <a:noFill/>
          <a:ln>
            <a:noFill/>
          </a:ln>
          <a:effectLst>
            <a:outerShdw blurRad="57150" rotWithShape="0" algn="bl" dir="5400000" dist="19050">
              <a:srgbClr val="000000">
                <a:alpha val="50000"/>
              </a:srgbClr>
            </a:outerShdw>
          </a:effectLst>
        </p:spPr>
      </p:pic>
      <p:pic>
        <p:nvPicPr>
          <p:cNvPr id="392" name="Google Shape;392;p35"/>
          <p:cNvPicPr preferRelativeResize="0"/>
          <p:nvPr/>
        </p:nvPicPr>
        <p:blipFill>
          <a:blip r:embed="rId4">
            <a:alphaModFix/>
          </a:blip>
          <a:stretch>
            <a:fillRect/>
          </a:stretch>
        </p:blipFill>
        <p:spPr>
          <a:xfrm>
            <a:off x="4770596" y="2743200"/>
            <a:ext cx="1289304" cy="2293119"/>
          </a:xfrm>
          <a:prstGeom prst="rect">
            <a:avLst/>
          </a:prstGeom>
          <a:noFill/>
          <a:ln>
            <a:noFill/>
          </a:ln>
          <a:effectLst>
            <a:outerShdw blurRad="57150" rotWithShape="0" algn="bl" dir="5400000" dist="19050">
              <a:srgbClr val="000000">
                <a:alpha val="50000"/>
              </a:srgbClr>
            </a:outerShdw>
          </a:effectLst>
        </p:spPr>
      </p:pic>
      <p:pic>
        <p:nvPicPr>
          <p:cNvPr id="393" name="Google Shape;393;p35"/>
          <p:cNvPicPr preferRelativeResize="0"/>
          <p:nvPr/>
        </p:nvPicPr>
        <p:blipFill>
          <a:blip r:embed="rId5">
            <a:alphaModFix/>
          </a:blip>
          <a:stretch>
            <a:fillRect/>
          </a:stretch>
        </p:blipFill>
        <p:spPr>
          <a:xfrm>
            <a:off x="1439325" y="2743200"/>
            <a:ext cx="1289304" cy="3149586"/>
          </a:xfrm>
          <a:prstGeom prst="rect">
            <a:avLst/>
          </a:prstGeom>
          <a:noFill/>
          <a:ln>
            <a:noFill/>
          </a:ln>
          <a:effectLst>
            <a:outerShdw blurRad="57150" rotWithShape="0" algn="bl" dir="5400000" dist="19050">
              <a:srgbClr val="000000">
                <a:alpha val="50000"/>
              </a:srgbClr>
            </a:outerShdw>
          </a:effectLst>
        </p:spPr>
      </p:pic>
      <p:sp>
        <p:nvSpPr>
          <p:cNvPr id="394" name="Google Shape;394;p35"/>
          <p:cNvSpPr txBox="1"/>
          <p:nvPr/>
        </p:nvSpPr>
        <p:spPr>
          <a:xfrm>
            <a:off x="1519513" y="214863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홈</a:t>
            </a:r>
            <a:endParaRPr>
              <a:latin typeface="Jua"/>
              <a:ea typeface="Jua"/>
              <a:cs typeface="Jua"/>
              <a:sym typeface="Jua"/>
            </a:endParaRPr>
          </a:p>
        </p:txBody>
      </p:sp>
      <p:sp>
        <p:nvSpPr>
          <p:cNvPr id="395" name="Google Shape;395;p35"/>
          <p:cNvSpPr txBox="1"/>
          <p:nvPr/>
        </p:nvSpPr>
        <p:spPr>
          <a:xfrm>
            <a:off x="4850788" y="2229863"/>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픽업 내역</a:t>
            </a:r>
            <a:endParaRPr>
              <a:latin typeface="Jua"/>
              <a:ea typeface="Jua"/>
              <a:cs typeface="Jua"/>
              <a:sym typeface="Jua"/>
            </a:endParaRPr>
          </a:p>
        </p:txBody>
      </p:sp>
      <p:sp>
        <p:nvSpPr>
          <p:cNvPr id="396" name="Google Shape;396;p35"/>
          <p:cNvSpPr txBox="1"/>
          <p:nvPr/>
        </p:nvSpPr>
        <p:spPr>
          <a:xfrm>
            <a:off x="8182063" y="1269838"/>
            <a:ext cx="11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Jua"/>
                <a:ea typeface="Jua"/>
                <a:cs typeface="Jua"/>
                <a:sym typeface="Jua"/>
              </a:rPr>
              <a:t>픽업 상세</a:t>
            </a:r>
            <a:endParaRPr>
              <a:latin typeface="Jua"/>
              <a:ea typeface="Jua"/>
              <a:cs typeface="Jua"/>
              <a:sym typeface="Ju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6"/>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02" name="Google Shape;402;p36"/>
          <p:cNvPicPr preferRelativeResize="0"/>
          <p:nvPr/>
        </p:nvPicPr>
        <p:blipFill>
          <a:blip r:embed="rId3">
            <a:alphaModFix/>
          </a:blip>
          <a:stretch>
            <a:fillRect/>
          </a:stretch>
        </p:blipFill>
        <p:spPr>
          <a:xfrm>
            <a:off x="978013" y="0"/>
            <a:ext cx="3571875" cy="2019300"/>
          </a:xfrm>
          <a:prstGeom prst="rect">
            <a:avLst/>
          </a:prstGeom>
          <a:noFill/>
          <a:ln>
            <a:noFill/>
          </a:ln>
        </p:spPr>
      </p:pic>
      <p:grpSp>
        <p:nvGrpSpPr>
          <p:cNvPr id="403" name="Google Shape;403;p36"/>
          <p:cNvGrpSpPr/>
          <p:nvPr/>
        </p:nvGrpSpPr>
        <p:grpSpPr>
          <a:xfrm>
            <a:off x="734541" y="2647772"/>
            <a:ext cx="2196664" cy="3695529"/>
            <a:chOff x="2353100" y="1627500"/>
            <a:chExt cx="2419500" cy="4264400"/>
          </a:xfrm>
        </p:grpSpPr>
        <p:pic>
          <p:nvPicPr>
            <p:cNvPr id="404" name="Google Shape;404;p36"/>
            <p:cNvPicPr preferRelativeResize="0"/>
            <p:nvPr/>
          </p:nvPicPr>
          <p:blipFill rotWithShape="1">
            <a:blip r:embed="rId4">
              <a:alphaModFix/>
            </a:blip>
            <a:srcRect b="895" l="1399" r="1399" t="747"/>
            <a:stretch/>
          </p:blipFill>
          <p:spPr>
            <a:xfrm>
              <a:off x="2374700" y="1627500"/>
              <a:ext cx="2397900" cy="4247875"/>
            </a:xfrm>
            <a:prstGeom prst="rect">
              <a:avLst/>
            </a:prstGeom>
            <a:noFill/>
            <a:ln>
              <a:noFill/>
            </a:ln>
          </p:spPr>
        </p:pic>
        <p:sp>
          <p:nvSpPr>
            <p:cNvPr id="405" name="Google Shape;405;p36"/>
            <p:cNvSpPr/>
            <p:nvPr/>
          </p:nvSpPr>
          <p:spPr>
            <a:xfrm>
              <a:off x="2353100" y="1640000"/>
              <a:ext cx="2395800" cy="4251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36"/>
          <p:cNvGrpSpPr/>
          <p:nvPr/>
        </p:nvGrpSpPr>
        <p:grpSpPr>
          <a:xfrm>
            <a:off x="9251420" y="1253075"/>
            <a:ext cx="2066406" cy="5090192"/>
            <a:chOff x="6367450" y="171287"/>
            <a:chExt cx="1847149" cy="5888700"/>
          </a:xfrm>
        </p:grpSpPr>
        <p:pic>
          <p:nvPicPr>
            <p:cNvPr id="407" name="Google Shape;407;p36"/>
            <p:cNvPicPr preferRelativeResize="0"/>
            <p:nvPr/>
          </p:nvPicPr>
          <p:blipFill rotWithShape="1">
            <a:blip r:embed="rId5">
              <a:alphaModFix/>
            </a:blip>
            <a:srcRect b="8012" l="0" r="0" t="0"/>
            <a:stretch/>
          </p:blipFill>
          <p:spPr>
            <a:xfrm>
              <a:off x="6367450" y="171650"/>
              <a:ext cx="1847149" cy="5887949"/>
            </a:xfrm>
            <a:prstGeom prst="rect">
              <a:avLst/>
            </a:prstGeom>
            <a:noFill/>
            <a:ln>
              <a:noFill/>
            </a:ln>
          </p:spPr>
        </p:pic>
        <p:sp>
          <p:nvSpPr>
            <p:cNvPr id="408" name="Google Shape;408;p36"/>
            <p:cNvSpPr/>
            <p:nvPr/>
          </p:nvSpPr>
          <p:spPr>
            <a:xfrm>
              <a:off x="6367486" y="171287"/>
              <a:ext cx="1847100" cy="588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36"/>
          <p:cNvGrpSpPr/>
          <p:nvPr/>
        </p:nvGrpSpPr>
        <p:grpSpPr>
          <a:xfrm>
            <a:off x="6354283" y="1620869"/>
            <a:ext cx="2230680" cy="4722399"/>
            <a:chOff x="5615688" y="726913"/>
            <a:chExt cx="2615100" cy="5797200"/>
          </a:xfrm>
        </p:grpSpPr>
        <p:pic>
          <p:nvPicPr>
            <p:cNvPr id="410" name="Google Shape;410;p36"/>
            <p:cNvPicPr preferRelativeResize="0"/>
            <p:nvPr/>
          </p:nvPicPr>
          <p:blipFill rotWithShape="1">
            <a:blip r:embed="rId6">
              <a:alphaModFix/>
            </a:blip>
            <a:srcRect b="7063" l="0" r="0" t="0"/>
            <a:stretch/>
          </p:blipFill>
          <p:spPr>
            <a:xfrm>
              <a:off x="5616875" y="727975"/>
              <a:ext cx="2612724" cy="5795076"/>
            </a:xfrm>
            <a:prstGeom prst="rect">
              <a:avLst/>
            </a:prstGeom>
            <a:noFill/>
            <a:ln>
              <a:noFill/>
            </a:ln>
          </p:spPr>
        </p:pic>
        <p:sp>
          <p:nvSpPr>
            <p:cNvPr id="411" name="Google Shape;411;p36"/>
            <p:cNvSpPr/>
            <p:nvPr/>
          </p:nvSpPr>
          <p:spPr>
            <a:xfrm>
              <a:off x="5615688" y="726913"/>
              <a:ext cx="2615100" cy="5797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6"/>
          <p:cNvGrpSpPr/>
          <p:nvPr/>
        </p:nvGrpSpPr>
        <p:grpSpPr>
          <a:xfrm>
            <a:off x="3525875" y="1712788"/>
            <a:ext cx="2066400" cy="4630502"/>
            <a:chOff x="3367575" y="1390263"/>
            <a:chExt cx="2066400" cy="4630502"/>
          </a:xfrm>
        </p:grpSpPr>
        <p:pic>
          <p:nvPicPr>
            <p:cNvPr id="413" name="Google Shape;413;p36"/>
            <p:cNvPicPr preferRelativeResize="0"/>
            <p:nvPr/>
          </p:nvPicPr>
          <p:blipFill>
            <a:blip r:embed="rId7">
              <a:alphaModFix/>
            </a:blip>
            <a:stretch>
              <a:fillRect/>
            </a:stretch>
          </p:blipFill>
          <p:spPr>
            <a:xfrm>
              <a:off x="3368000" y="1390263"/>
              <a:ext cx="2065550" cy="4630502"/>
            </a:xfrm>
            <a:prstGeom prst="rect">
              <a:avLst/>
            </a:prstGeom>
            <a:noFill/>
            <a:ln>
              <a:noFill/>
            </a:ln>
          </p:spPr>
        </p:pic>
        <p:sp>
          <p:nvSpPr>
            <p:cNvPr id="414" name="Google Shape;414;p36"/>
            <p:cNvSpPr/>
            <p:nvPr/>
          </p:nvSpPr>
          <p:spPr>
            <a:xfrm>
              <a:off x="3367575" y="1392075"/>
              <a:ext cx="2066400" cy="4626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p:nvPr/>
        </p:nvSpPr>
        <p:spPr>
          <a:xfrm>
            <a:off x="833120" y="0"/>
            <a:ext cx="1320800" cy="130048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15"/>
          <p:cNvSpPr/>
          <p:nvPr/>
        </p:nvSpPr>
        <p:spPr>
          <a:xfrm>
            <a:off x="833120" y="6532880"/>
            <a:ext cx="1320800" cy="3251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15"/>
          <p:cNvSpPr txBox="1"/>
          <p:nvPr/>
        </p:nvSpPr>
        <p:spPr>
          <a:xfrm>
            <a:off x="2235315" y="139167"/>
            <a:ext cx="348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cap="none" strike="noStrike">
                <a:solidFill>
                  <a:srgbClr val="454444"/>
                </a:solidFill>
                <a:latin typeface="Jua"/>
                <a:ea typeface="Jua"/>
                <a:cs typeface="Jua"/>
                <a:sym typeface="Jua"/>
              </a:rPr>
              <a:t>Table of Contents</a:t>
            </a:r>
            <a:endParaRPr sz="2000">
              <a:solidFill>
                <a:srgbClr val="454444"/>
              </a:solidFill>
              <a:latin typeface="Jua"/>
              <a:ea typeface="Jua"/>
              <a:cs typeface="Jua"/>
              <a:sym typeface="Jua"/>
            </a:endParaRPr>
          </a:p>
        </p:txBody>
      </p:sp>
      <p:sp>
        <p:nvSpPr>
          <p:cNvPr id="106" name="Google Shape;106;p15"/>
          <p:cNvSpPr txBox="1"/>
          <p:nvPr/>
        </p:nvSpPr>
        <p:spPr>
          <a:xfrm>
            <a:off x="2260990" y="592594"/>
            <a:ext cx="12715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Jua"/>
                <a:ea typeface="Jua"/>
                <a:cs typeface="Jua"/>
                <a:sym typeface="Jua"/>
              </a:rPr>
              <a:t>목차</a:t>
            </a:r>
            <a:endParaRPr>
              <a:solidFill>
                <a:schemeClr val="dk1"/>
              </a:solidFill>
              <a:latin typeface="Jua"/>
              <a:ea typeface="Jua"/>
              <a:cs typeface="Jua"/>
              <a:sym typeface="Jua"/>
            </a:endParaRPr>
          </a:p>
        </p:txBody>
      </p:sp>
      <p:grpSp>
        <p:nvGrpSpPr>
          <p:cNvPr id="107" name="Google Shape;107;p15"/>
          <p:cNvGrpSpPr/>
          <p:nvPr/>
        </p:nvGrpSpPr>
        <p:grpSpPr>
          <a:xfrm>
            <a:off x="1493520" y="2052320"/>
            <a:ext cx="4970770" cy="523200"/>
            <a:chOff x="1493520" y="2052320"/>
            <a:chExt cx="4970770" cy="523200"/>
          </a:xfrm>
        </p:grpSpPr>
        <p:sp>
          <p:nvSpPr>
            <p:cNvPr id="108" name="Google Shape;108;p1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Previous</a:t>
              </a:r>
              <a:endParaRPr b="1" sz="2800">
                <a:solidFill>
                  <a:srgbClr val="554B4B"/>
                </a:solidFill>
                <a:latin typeface="Jua"/>
                <a:ea typeface="Jua"/>
                <a:cs typeface="Jua"/>
                <a:sym typeface="Jua"/>
              </a:endParaRPr>
            </a:p>
          </p:txBody>
        </p:sp>
        <p:sp>
          <p:nvSpPr>
            <p:cNvPr id="109" name="Google Shape;109;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110" name="Google Shape;110;p15"/>
          <p:cNvGrpSpPr/>
          <p:nvPr/>
        </p:nvGrpSpPr>
        <p:grpSpPr>
          <a:xfrm>
            <a:off x="1493520" y="3051676"/>
            <a:ext cx="4970800" cy="523220"/>
            <a:chOff x="1493520" y="2052320"/>
            <a:chExt cx="4970800" cy="523220"/>
          </a:xfrm>
        </p:grpSpPr>
        <p:sp>
          <p:nvSpPr>
            <p:cNvPr id="111" name="Google Shape;111;p15"/>
            <p:cNvSpPr txBox="1"/>
            <p:nvPr/>
          </p:nvSpPr>
          <p:spPr>
            <a:xfrm>
              <a:off x="2260990" y="2052320"/>
              <a:ext cx="42033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This Week</a:t>
              </a:r>
              <a:endParaRPr b="1" sz="2800">
                <a:solidFill>
                  <a:srgbClr val="554B4B"/>
                </a:solidFill>
                <a:latin typeface="Jua"/>
                <a:ea typeface="Jua"/>
                <a:cs typeface="Jua"/>
                <a:sym typeface="Jua"/>
              </a:endParaRPr>
            </a:p>
          </p:txBody>
        </p:sp>
        <p:sp>
          <p:nvSpPr>
            <p:cNvPr id="112" name="Google Shape;112;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113" name="Google Shape;113;p15"/>
          <p:cNvGrpSpPr/>
          <p:nvPr/>
        </p:nvGrpSpPr>
        <p:grpSpPr>
          <a:xfrm>
            <a:off x="1493520" y="4051032"/>
            <a:ext cx="4970800" cy="523220"/>
            <a:chOff x="1493520" y="2052320"/>
            <a:chExt cx="4970800" cy="523220"/>
          </a:xfrm>
        </p:grpSpPr>
        <p:sp>
          <p:nvSpPr>
            <p:cNvPr id="114" name="Google Shape;114;p15"/>
            <p:cNvSpPr txBox="1"/>
            <p:nvPr/>
          </p:nvSpPr>
          <p:spPr>
            <a:xfrm>
              <a:off x="2260990" y="2052320"/>
              <a:ext cx="42033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추후 개발일정</a:t>
              </a:r>
              <a:endParaRPr b="1" sz="2800">
                <a:solidFill>
                  <a:srgbClr val="554B4B"/>
                </a:solidFill>
                <a:latin typeface="Jua"/>
                <a:ea typeface="Jua"/>
                <a:cs typeface="Jua"/>
                <a:sym typeface="Jua"/>
              </a:endParaRPr>
            </a:p>
          </p:txBody>
        </p:sp>
        <p:sp>
          <p:nvSpPr>
            <p:cNvPr id="115" name="Google Shape;115;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116" name="Google Shape;116;p15"/>
          <p:cNvGrpSpPr/>
          <p:nvPr/>
        </p:nvGrpSpPr>
        <p:grpSpPr>
          <a:xfrm>
            <a:off x="1493520" y="5050388"/>
            <a:ext cx="4970770" cy="523200"/>
            <a:chOff x="1493520" y="2052320"/>
            <a:chExt cx="4970770" cy="523200"/>
          </a:xfrm>
        </p:grpSpPr>
        <p:sp>
          <p:nvSpPr>
            <p:cNvPr id="117" name="Google Shape;117;p1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Q&amp;A</a:t>
              </a:r>
              <a:endParaRPr b="1" sz="2800">
                <a:solidFill>
                  <a:srgbClr val="554B4B"/>
                </a:solidFill>
                <a:latin typeface="Jua"/>
                <a:ea typeface="Jua"/>
                <a:cs typeface="Jua"/>
                <a:sym typeface="Jua"/>
              </a:endParaRPr>
            </a:p>
          </p:txBody>
        </p:sp>
        <p:sp>
          <p:nvSpPr>
            <p:cNvPr id="118" name="Google Shape;118;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pic>
        <p:nvPicPr>
          <p:cNvPr descr="컵, 테이블, 실내, 앉아있는이(가) 표시된 사진&#10;&#10;자동 생성된 설명" id="119" name="Google Shape;119;p15"/>
          <p:cNvPicPr preferRelativeResize="0"/>
          <p:nvPr/>
        </p:nvPicPr>
        <p:blipFill rotWithShape="1">
          <a:blip r:embed="rId3">
            <a:alphaModFix/>
          </a:blip>
          <a:srcRect b="0" l="0" r="0" t="0"/>
          <a:stretch/>
        </p:blipFill>
        <p:spPr>
          <a:xfrm>
            <a:off x="7617731" y="0"/>
            <a:ext cx="457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3" name="Shape 123"/>
        <p:cNvGrpSpPr/>
        <p:nvPr/>
      </p:nvGrpSpPr>
      <p:grpSpPr>
        <a:xfrm>
          <a:off x="0" y="0"/>
          <a:ext cx="0" cy="0"/>
          <a:chOff x="0" y="0"/>
          <a:chExt cx="0" cy="0"/>
        </a:xfrm>
      </p:grpSpPr>
      <p:pic>
        <p:nvPicPr>
          <p:cNvPr descr="실내, 벽, 테이블, 의자이(가) 표시된 사진&#10;&#10;자동 생성된 설명" id="124" name="Google Shape;124;p16"/>
          <p:cNvPicPr preferRelativeResize="0"/>
          <p:nvPr/>
        </p:nvPicPr>
        <p:blipFill>
          <a:blip r:embed="rId3">
            <a:alphaModFix/>
          </a:blip>
          <a:stretch>
            <a:fillRect/>
          </a:stretch>
        </p:blipFill>
        <p:spPr>
          <a:xfrm>
            <a:off x="0" y="-12"/>
            <a:ext cx="12192000" cy="6858000"/>
          </a:xfrm>
          <a:prstGeom prst="rect">
            <a:avLst/>
          </a:prstGeom>
          <a:noFill/>
          <a:ln>
            <a:noFill/>
          </a:ln>
          <a:effectLst>
            <a:outerShdw blurRad="57150" rotWithShape="0" algn="bl" dir="5400000" dist="19050">
              <a:srgbClr val="000000">
                <a:alpha val="50000"/>
              </a:srgbClr>
            </a:outerShdw>
          </a:effectLst>
        </p:spPr>
      </p:pic>
      <p:sp>
        <p:nvSpPr>
          <p:cNvPr id="125" name="Google Shape;125;p16"/>
          <p:cNvSpPr/>
          <p:nvPr/>
        </p:nvSpPr>
        <p:spPr>
          <a:xfrm>
            <a:off x="2931160" y="2417010"/>
            <a:ext cx="6329700" cy="172200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5736D"/>
              </a:solidFill>
              <a:latin typeface="Arial"/>
              <a:ea typeface="Arial"/>
              <a:cs typeface="Arial"/>
              <a:sym typeface="Arial"/>
            </a:endParaRPr>
          </a:p>
        </p:txBody>
      </p:sp>
      <p:sp>
        <p:nvSpPr>
          <p:cNvPr id="126" name="Google Shape;126;p16"/>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Jua"/>
                <a:ea typeface="Jua"/>
                <a:cs typeface="Jua"/>
                <a:sym typeface="Jua"/>
              </a:rPr>
              <a:t>Previous</a:t>
            </a:r>
            <a:endParaRPr b="1" sz="3600">
              <a:solidFill>
                <a:schemeClr val="lt1"/>
              </a:solidFill>
              <a:latin typeface="Jua"/>
              <a:ea typeface="Jua"/>
              <a:cs typeface="Jua"/>
              <a:sym typeface="Jua"/>
            </a:endParaRPr>
          </a:p>
        </p:txBody>
      </p:sp>
      <p:sp>
        <p:nvSpPr>
          <p:cNvPr id="127" name="Google Shape;127;p16"/>
          <p:cNvSpPr txBox="1"/>
          <p:nvPr/>
        </p:nvSpPr>
        <p:spPr>
          <a:xfrm>
            <a:off x="4988164" y="2567935"/>
            <a:ext cx="22156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1</a:t>
            </a:r>
            <a:endParaRPr sz="4400">
              <a:solidFill>
                <a:schemeClr val="lt1"/>
              </a:solidFill>
              <a:latin typeface="Jua"/>
              <a:ea typeface="Jua"/>
              <a:cs typeface="Jua"/>
              <a:sym typeface="Ju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7"/>
          <p:cNvSpPr/>
          <p:nvPr/>
        </p:nvSpPr>
        <p:spPr>
          <a:xfrm>
            <a:off x="833120" y="0"/>
            <a:ext cx="1320900" cy="1300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3" name="Google Shape;133;p17"/>
          <p:cNvSpPr/>
          <p:nvPr/>
        </p:nvSpPr>
        <p:spPr>
          <a:xfrm>
            <a:off x="833120" y="6532880"/>
            <a:ext cx="1320900" cy="3252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 name="Google Shape;134;p17"/>
          <p:cNvSpPr txBox="1"/>
          <p:nvPr/>
        </p:nvSpPr>
        <p:spPr>
          <a:xfrm>
            <a:off x="2235315" y="139167"/>
            <a:ext cx="348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cap="none" strike="noStrike">
                <a:solidFill>
                  <a:srgbClr val="454444"/>
                </a:solidFill>
                <a:latin typeface="Jua"/>
                <a:ea typeface="Jua"/>
                <a:cs typeface="Jua"/>
                <a:sym typeface="Jua"/>
              </a:rPr>
              <a:t>Table of</a:t>
            </a:r>
            <a:r>
              <a:rPr i="0" lang="en-US" sz="2000" u="none" cap="none" strike="noStrike">
                <a:solidFill>
                  <a:srgbClr val="454444"/>
                </a:solidFill>
                <a:latin typeface="Jua"/>
                <a:ea typeface="Jua"/>
                <a:cs typeface="Jua"/>
                <a:sym typeface="Jua"/>
              </a:rPr>
              <a:t> </a:t>
            </a:r>
            <a:r>
              <a:rPr lang="en-US" sz="2000">
                <a:solidFill>
                  <a:srgbClr val="454444"/>
                </a:solidFill>
                <a:latin typeface="Jua"/>
                <a:ea typeface="Jua"/>
                <a:cs typeface="Jua"/>
                <a:sym typeface="Jua"/>
              </a:rPr>
              <a:t>Goals</a:t>
            </a:r>
            <a:endParaRPr sz="2000">
              <a:solidFill>
                <a:srgbClr val="454444"/>
              </a:solidFill>
              <a:latin typeface="Jua"/>
              <a:ea typeface="Jua"/>
              <a:cs typeface="Jua"/>
              <a:sym typeface="Jua"/>
            </a:endParaRPr>
          </a:p>
        </p:txBody>
      </p:sp>
      <p:sp>
        <p:nvSpPr>
          <p:cNvPr id="135" name="Google Shape;135;p17"/>
          <p:cNvSpPr txBox="1"/>
          <p:nvPr/>
        </p:nvSpPr>
        <p:spPr>
          <a:xfrm>
            <a:off x="2261021" y="592600"/>
            <a:ext cx="39645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Jua"/>
                <a:ea typeface="Jua"/>
                <a:cs typeface="Jua"/>
                <a:sym typeface="Jua"/>
              </a:rPr>
              <a:t>기존 목표</a:t>
            </a:r>
            <a:endParaRPr>
              <a:solidFill>
                <a:schemeClr val="dk1"/>
              </a:solidFill>
              <a:latin typeface="Jua"/>
              <a:ea typeface="Jua"/>
              <a:cs typeface="Jua"/>
              <a:sym typeface="Jua"/>
            </a:endParaRPr>
          </a:p>
        </p:txBody>
      </p:sp>
      <p:grpSp>
        <p:nvGrpSpPr>
          <p:cNvPr id="136" name="Google Shape;136;p17"/>
          <p:cNvGrpSpPr/>
          <p:nvPr/>
        </p:nvGrpSpPr>
        <p:grpSpPr>
          <a:xfrm>
            <a:off x="1493520" y="2052320"/>
            <a:ext cx="4970770" cy="523200"/>
            <a:chOff x="1493520" y="2052320"/>
            <a:chExt cx="4970770" cy="523200"/>
          </a:xfrm>
        </p:grpSpPr>
        <p:sp>
          <p:nvSpPr>
            <p:cNvPr id="137" name="Google Shape;137;p17"/>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모든 페이지 완성</a:t>
              </a:r>
              <a:endParaRPr b="1" sz="2800">
                <a:solidFill>
                  <a:srgbClr val="554B4B"/>
                </a:solidFill>
                <a:latin typeface="Jua"/>
                <a:ea typeface="Jua"/>
                <a:cs typeface="Jua"/>
                <a:sym typeface="Jua"/>
              </a:endParaRPr>
            </a:p>
          </p:txBody>
        </p:sp>
        <p:sp>
          <p:nvSpPr>
            <p:cNvPr id="138" name="Google Shape;138;p17"/>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139" name="Google Shape;139;p17"/>
          <p:cNvGrpSpPr/>
          <p:nvPr/>
        </p:nvGrpSpPr>
        <p:grpSpPr>
          <a:xfrm>
            <a:off x="1493520" y="3051676"/>
            <a:ext cx="4970770" cy="523200"/>
            <a:chOff x="1493520" y="2052320"/>
            <a:chExt cx="4970770" cy="523200"/>
          </a:xfrm>
        </p:grpSpPr>
        <p:sp>
          <p:nvSpPr>
            <p:cNvPr id="140" name="Google Shape;140;p17"/>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회원관리 기능 완성</a:t>
              </a:r>
              <a:endParaRPr b="1" sz="2800">
                <a:solidFill>
                  <a:srgbClr val="554B4B"/>
                </a:solidFill>
                <a:latin typeface="Jua"/>
                <a:ea typeface="Jua"/>
                <a:cs typeface="Jua"/>
                <a:sym typeface="Jua"/>
              </a:endParaRPr>
            </a:p>
          </p:txBody>
        </p:sp>
        <p:sp>
          <p:nvSpPr>
            <p:cNvPr id="141" name="Google Shape;141;p17"/>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142" name="Google Shape;142;p17"/>
          <p:cNvGrpSpPr/>
          <p:nvPr/>
        </p:nvGrpSpPr>
        <p:grpSpPr>
          <a:xfrm>
            <a:off x="1493520" y="4051032"/>
            <a:ext cx="4970770" cy="523200"/>
            <a:chOff x="1493520" y="2052320"/>
            <a:chExt cx="4970770" cy="523200"/>
          </a:xfrm>
        </p:grpSpPr>
        <p:sp>
          <p:nvSpPr>
            <p:cNvPr id="143" name="Google Shape;143;p17"/>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주문하기 기능</a:t>
              </a:r>
              <a:endParaRPr b="1" sz="2800">
                <a:solidFill>
                  <a:srgbClr val="554B4B"/>
                </a:solidFill>
                <a:latin typeface="Jua"/>
                <a:ea typeface="Jua"/>
                <a:cs typeface="Jua"/>
                <a:sym typeface="Jua"/>
              </a:endParaRPr>
            </a:p>
          </p:txBody>
        </p:sp>
        <p:sp>
          <p:nvSpPr>
            <p:cNvPr id="144" name="Google Shape;144;p17"/>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pic>
        <p:nvPicPr>
          <p:cNvPr descr="컵, 테이블, 실내, 앉아있는이(가) 표시된 사진&#10;&#10;자동 생성된 설명" id="145" name="Google Shape;145;p17"/>
          <p:cNvPicPr preferRelativeResize="0"/>
          <p:nvPr/>
        </p:nvPicPr>
        <p:blipFill rotWithShape="1">
          <a:blip r:embed="rId3">
            <a:alphaModFix/>
          </a:blip>
          <a:srcRect b="0" l="0" r="0" t="0"/>
          <a:stretch/>
        </p:blipFill>
        <p:spPr>
          <a:xfrm>
            <a:off x="7617731" y="0"/>
            <a:ext cx="457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18"/>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Previous</a:t>
            </a:r>
            <a:r>
              <a:rPr lang="en-US" sz="4000">
                <a:solidFill>
                  <a:srgbClr val="454444"/>
                </a:solidFill>
                <a:latin typeface="Jua"/>
                <a:ea typeface="Jua"/>
                <a:cs typeface="Jua"/>
                <a:sym typeface="Jua"/>
              </a:rPr>
              <a:t> : 현재 페이지 진행 상황 (완료)</a:t>
            </a:r>
            <a:endParaRPr sz="4000">
              <a:solidFill>
                <a:srgbClr val="454444"/>
              </a:solidFill>
              <a:latin typeface="Jua"/>
              <a:ea typeface="Jua"/>
              <a:cs typeface="Jua"/>
              <a:sym typeface="Jua"/>
            </a:endParaRPr>
          </a:p>
        </p:txBody>
      </p:sp>
      <p:sp>
        <p:nvSpPr>
          <p:cNvPr id="152" name="Google Shape;152;p18"/>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18"/>
          <p:cNvSpPr txBox="1"/>
          <p:nvPr/>
        </p:nvSpPr>
        <p:spPr>
          <a:xfrm>
            <a:off x="7091050" y="2679950"/>
            <a:ext cx="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4" name="Google Shape;154;p18"/>
          <p:cNvPicPr preferRelativeResize="0"/>
          <p:nvPr/>
        </p:nvPicPr>
        <p:blipFill>
          <a:blip r:embed="rId3">
            <a:alphaModFix/>
          </a:blip>
          <a:stretch>
            <a:fillRect/>
          </a:stretch>
        </p:blipFill>
        <p:spPr>
          <a:xfrm>
            <a:off x="1774312" y="1130923"/>
            <a:ext cx="8643374" cy="57270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19"/>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Previous</a:t>
            </a:r>
            <a:r>
              <a:rPr lang="en-US" sz="4000">
                <a:solidFill>
                  <a:srgbClr val="454444"/>
                </a:solidFill>
                <a:latin typeface="Jua"/>
                <a:ea typeface="Jua"/>
                <a:cs typeface="Jua"/>
                <a:sym typeface="Jua"/>
              </a:rPr>
              <a:t> : 회원 관리 기능 완성 (완료)</a:t>
            </a:r>
            <a:endParaRPr sz="4000">
              <a:solidFill>
                <a:srgbClr val="454444"/>
              </a:solidFill>
              <a:latin typeface="Jua"/>
              <a:ea typeface="Jua"/>
              <a:cs typeface="Jua"/>
              <a:sym typeface="Jua"/>
            </a:endParaRPr>
          </a:p>
        </p:txBody>
      </p:sp>
      <p:sp>
        <p:nvSpPr>
          <p:cNvPr id="161" name="Google Shape;161;p19"/>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2" name="Google Shape;162;p19"/>
          <p:cNvGrpSpPr/>
          <p:nvPr/>
        </p:nvGrpSpPr>
        <p:grpSpPr>
          <a:xfrm>
            <a:off x="1373920" y="1693495"/>
            <a:ext cx="4970770" cy="523200"/>
            <a:chOff x="1493520" y="2052320"/>
            <a:chExt cx="4970770" cy="523200"/>
          </a:xfrm>
        </p:grpSpPr>
        <p:sp>
          <p:nvSpPr>
            <p:cNvPr id="163" name="Google Shape;163;p19"/>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(로컬/소셜) 회원가입</a:t>
              </a:r>
              <a:endParaRPr b="1" sz="2800">
                <a:solidFill>
                  <a:srgbClr val="554B4B"/>
                </a:solidFill>
                <a:latin typeface="Jua"/>
                <a:ea typeface="Jua"/>
                <a:cs typeface="Jua"/>
                <a:sym typeface="Jua"/>
              </a:endParaRPr>
            </a:p>
          </p:txBody>
        </p:sp>
        <p:sp>
          <p:nvSpPr>
            <p:cNvPr id="164" name="Google Shape;164;p19"/>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165" name="Google Shape;165;p19"/>
          <p:cNvGrpSpPr/>
          <p:nvPr/>
        </p:nvGrpSpPr>
        <p:grpSpPr>
          <a:xfrm>
            <a:off x="1373920" y="2692851"/>
            <a:ext cx="4970770" cy="523200"/>
            <a:chOff x="1493520" y="2052320"/>
            <a:chExt cx="4970770" cy="523200"/>
          </a:xfrm>
        </p:grpSpPr>
        <p:sp>
          <p:nvSpPr>
            <p:cNvPr id="166" name="Google Shape;166;p19"/>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(로컬/소셜) </a:t>
              </a:r>
              <a:r>
                <a:rPr b="1" lang="en-US" sz="2800">
                  <a:solidFill>
                    <a:srgbClr val="554B4B"/>
                  </a:solidFill>
                  <a:latin typeface="Jua"/>
                  <a:ea typeface="Jua"/>
                  <a:cs typeface="Jua"/>
                  <a:sym typeface="Jua"/>
                </a:rPr>
                <a:t>로그인</a:t>
              </a:r>
              <a:endParaRPr b="1" sz="2800">
                <a:solidFill>
                  <a:srgbClr val="554B4B"/>
                </a:solidFill>
                <a:latin typeface="Jua"/>
                <a:ea typeface="Jua"/>
                <a:cs typeface="Jua"/>
                <a:sym typeface="Jua"/>
              </a:endParaRPr>
            </a:p>
          </p:txBody>
        </p:sp>
        <p:sp>
          <p:nvSpPr>
            <p:cNvPr id="167" name="Google Shape;167;p19"/>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168" name="Google Shape;168;p19"/>
          <p:cNvGrpSpPr/>
          <p:nvPr/>
        </p:nvGrpSpPr>
        <p:grpSpPr>
          <a:xfrm>
            <a:off x="1373920" y="3692207"/>
            <a:ext cx="4970770" cy="523200"/>
            <a:chOff x="1493520" y="2052320"/>
            <a:chExt cx="4970770" cy="523200"/>
          </a:xfrm>
        </p:grpSpPr>
        <p:sp>
          <p:nvSpPr>
            <p:cNvPr id="169" name="Google Shape;169;p19"/>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로그아웃</a:t>
              </a:r>
              <a:endParaRPr b="1" sz="2800">
                <a:solidFill>
                  <a:srgbClr val="554B4B"/>
                </a:solidFill>
                <a:latin typeface="Jua"/>
                <a:ea typeface="Jua"/>
                <a:cs typeface="Jua"/>
                <a:sym typeface="Jua"/>
              </a:endParaRPr>
            </a:p>
          </p:txBody>
        </p:sp>
        <p:sp>
          <p:nvSpPr>
            <p:cNvPr id="170" name="Google Shape;170;p19"/>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171" name="Google Shape;171;p19"/>
          <p:cNvGrpSpPr/>
          <p:nvPr/>
        </p:nvGrpSpPr>
        <p:grpSpPr>
          <a:xfrm>
            <a:off x="1373920" y="4691563"/>
            <a:ext cx="4970770" cy="523200"/>
            <a:chOff x="1493520" y="2052320"/>
            <a:chExt cx="4970770" cy="523200"/>
          </a:xfrm>
        </p:grpSpPr>
        <p:sp>
          <p:nvSpPr>
            <p:cNvPr id="172" name="Google Shape;172;p19"/>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(로컬) 비밀번호 변경</a:t>
              </a:r>
              <a:endParaRPr b="1" sz="2800">
                <a:solidFill>
                  <a:srgbClr val="554B4B"/>
                </a:solidFill>
                <a:latin typeface="Jua"/>
                <a:ea typeface="Jua"/>
                <a:cs typeface="Jua"/>
                <a:sym typeface="Jua"/>
              </a:endParaRPr>
            </a:p>
          </p:txBody>
        </p:sp>
        <p:sp>
          <p:nvSpPr>
            <p:cNvPr id="173" name="Google Shape;173;p19"/>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grpSp>
        <p:nvGrpSpPr>
          <p:cNvPr id="174" name="Google Shape;174;p19"/>
          <p:cNvGrpSpPr/>
          <p:nvPr/>
        </p:nvGrpSpPr>
        <p:grpSpPr>
          <a:xfrm>
            <a:off x="1373920" y="5787613"/>
            <a:ext cx="4970770" cy="523200"/>
            <a:chOff x="1493520" y="2052320"/>
            <a:chExt cx="4970770" cy="523200"/>
          </a:xfrm>
        </p:grpSpPr>
        <p:sp>
          <p:nvSpPr>
            <p:cNvPr id="175" name="Google Shape;175;p19"/>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프로필 정보 변경</a:t>
              </a:r>
              <a:endParaRPr b="1" sz="2800">
                <a:solidFill>
                  <a:srgbClr val="554B4B"/>
                </a:solidFill>
                <a:latin typeface="Jua"/>
                <a:ea typeface="Jua"/>
                <a:cs typeface="Jua"/>
                <a:sym typeface="Jua"/>
              </a:endParaRPr>
            </a:p>
          </p:txBody>
        </p:sp>
        <p:sp>
          <p:nvSpPr>
            <p:cNvPr id="176" name="Google Shape;176;p19"/>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005</a:t>
              </a:r>
              <a:endParaRPr sz="1800">
                <a:solidFill>
                  <a:schemeClr val="dk1"/>
                </a:solidFill>
                <a:latin typeface="Jua"/>
                <a:ea typeface="Jua"/>
                <a:cs typeface="Jua"/>
                <a:sym typeface="Jua"/>
              </a:endParaRPr>
            </a:p>
          </p:txBody>
        </p:sp>
      </p:grpSp>
      <p:pic>
        <p:nvPicPr>
          <p:cNvPr id="177" name="Google Shape;177;p19"/>
          <p:cNvPicPr preferRelativeResize="0"/>
          <p:nvPr/>
        </p:nvPicPr>
        <p:blipFill>
          <a:blip r:embed="rId3">
            <a:alphaModFix/>
          </a:blip>
          <a:stretch>
            <a:fillRect/>
          </a:stretch>
        </p:blipFill>
        <p:spPr>
          <a:xfrm>
            <a:off x="5895761" y="1860475"/>
            <a:ext cx="2413800" cy="4293125"/>
          </a:xfrm>
          <a:prstGeom prst="rect">
            <a:avLst/>
          </a:prstGeom>
          <a:noFill/>
          <a:ln>
            <a:noFill/>
          </a:ln>
          <a:effectLst>
            <a:outerShdw blurRad="57150" rotWithShape="0" algn="bl" dir="5400000" dist="19050">
              <a:srgbClr val="000000">
                <a:alpha val="50000"/>
              </a:srgbClr>
            </a:outerShdw>
          </a:effectLst>
        </p:spPr>
      </p:pic>
      <p:pic>
        <p:nvPicPr>
          <p:cNvPr id="178" name="Google Shape;178;p19"/>
          <p:cNvPicPr preferRelativeResize="0"/>
          <p:nvPr/>
        </p:nvPicPr>
        <p:blipFill>
          <a:blip r:embed="rId4">
            <a:alphaModFix/>
          </a:blip>
          <a:stretch>
            <a:fillRect/>
          </a:stretch>
        </p:blipFill>
        <p:spPr>
          <a:xfrm>
            <a:off x="8834075" y="1847075"/>
            <a:ext cx="2344300" cy="4293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20"/>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Previous</a:t>
            </a:r>
            <a:r>
              <a:rPr lang="en-US" sz="4000">
                <a:solidFill>
                  <a:srgbClr val="454444"/>
                </a:solidFill>
                <a:latin typeface="Jua"/>
                <a:ea typeface="Jua"/>
                <a:cs typeface="Jua"/>
                <a:sym typeface="Jua"/>
              </a:rPr>
              <a:t>: 회원 관리 기능 완성 (완료)</a:t>
            </a:r>
            <a:endParaRPr sz="4000">
              <a:solidFill>
                <a:srgbClr val="454444"/>
              </a:solidFill>
              <a:latin typeface="Jua"/>
              <a:ea typeface="Jua"/>
              <a:cs typeface="Jua"/>
              <a:sym typeface="Jua"/>
            </a:endParaRPr>
          </a:p>
        </p:txBody>
      </p:sp>
      <p:sp>
        <p:nvSpPr>
          <p:cNvPr id="185" name="Google Shape;185;p20"/>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86" name="Google Shape;186;p20"/>
          <p:cNvGrpSpPr/>
          <p:nvPr/>
        </p:nvGrpSpPr>
        <p:grpSpPr>
          <a:xfrm>
            <a:off x="831001" y="1099625"/>
            <a:ext cx="5461275" cy="523200"/>
            <a:chOff x="950601" y="-2635668"/>
            <a:chExt cx="5461275" cy="523200"/>
          </a:xfrm>
        </p:grpSpPr>
        <p:sp>
          <p:nvSpPr>
            <p:cNvPr id="187" name="Google Shape;187;p20"/>
            <p:cNvSpPr txBox="1"/>
            <p:nvPr/>
          </p:nvSpPr>
          <p:spPr>
            <a:xfrm>
              <a:off x="1718076" y="-2635668"/>
              <a:ext cx="46938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383232"/>
                  </a:solidFill>
                  <a:latin typeface="Jua"/>
                  <a:ea typeface="Jua"/>
                  <a:cs typeface="Jua"/>
                  <a:sym typeface="Jua"/>
                </a:rPr>
                <a:t>Swagger를 통한 API 문서 정리</a:t>
              </a:r>
              <a:endParaRPr b="1" sz="2800">
                <a:solidFill>
                  <a:srgbClr val="383232"/>
                </a:solidFill>
                <a:latin typeface="Jua"/>
                <a:ea typeface="Jua"/>
                <a:cs typeface="Jua"/>
                <a:sym typeface="Jua"/>
              </a:endParaRPr>
            </a:p>
          </p:txBody>
        </p:sp>
        <p:sp>
          <p:nvSpPr>
            <p:cNvPr id="188" name="Google Shape;188;p20"/>
            <p:cNvSpPr txBox="1"/>
            <p:nvPr/>
          </p:nvSpPr>
          <p:spPr>
            <a:xfrm>
              <a:off x="950601" y="-2558743"/>
              <a:ext cx="95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해결</a:t>
              </a:r>
              <a:endParaRPr sz="1800">
                <a:solidFill>
                  <a:schemeClr val="dk1"/>
                </a:solidFill>
                <a:latin typeface="Jua"/>
                <a:ea typeface="Jua"/>
                <a:cs typeface="Jua"/>
                <a:sym typeface="Jua"/>
              </a:endParaRPr>
            </a:p>
          </p:txBody>
        </p:sp>
      </p:grpSp>
      <p:pic>
        <p:nvPicPr>
          <p:cNvPr id="189" name="Google Shape;189;p20"/>
          <p:cNvPicPr preferRelativeResize="0"/>
          <p:nvPr/>
        </p:nvPicPr>
        <p:blipFill>
          <a:blip r:embed="rId3">
            <a:alphaModFix/>
          </a:blip>
          <a:stretch>
            <a:fillRect/>
          </a:stretch>
        </p:blipFill>
        <p:spPr>
          <a:xfrm>
            <a:off x="1253388" y="1775225"/>
            <a:ext cx="9685222" cy="2645500"/>
          </a:xfrm>
          <a:prstGeom prst="rect">
            <a:avLst/>
          </a:prstGeom>
          <a:noFill/>
          <a:ln>
            <a:noFill/>
          </a:ln>
        </p:spPr>
      </p:pic>
      <p:pic>
        <p:nvPicPr>
          <p:cNvPr id="190" name="Google Shape;190;p20"/>
          <p:cNvPicPr preferRelativeResize="0"/>
          <p:nvPr/>
        </p:nvPicPr>
        <p:blipFill>
          <a:blip r:embed="rId4">
            <a:alphaModFix/>
          </a:blip>
          <a:stretch>
            <a:fillRect/>
          </a:stretch>
        </p:blipFill>
        <p:spPr>
          <a:xfrm>
            <a:off x="1253400" y="4573125"/>
            <a:ext cx="9685200" cy="181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21"/>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This Week : 주문하기 기능 완성 (진행중)</a:t>
            </a:r>
            <a:endParaRPr sz="4000">
              <a:solidFill>
                <a:srgbClr val="454444"/>
              </a:solidFill>
              <a:latin typeface="Jua"/>
              <a:ea typeface="Jua"/>
              <a:cs typeface="Jua"/>
              <a:sym typeface="Jua"/>
            </a:endParaRPr>
          </a:p>
        </p:txBody>
      </p:sp>
      <p:sp>
        <p:nvSpPr>
          <p:cNvPr id="197" name="Google Shape;197;p21"/>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98" name="Google Shape;198;p21"/>
          <p:cNvGrpSpPr/>
          <p:nvPr/>
        </p:nvGrpSpPr>
        <p:grpSpPr>
          <a:xfrm>
            <a:off x="1373920" y="1693495"/>
            <a:ext cx="4970770" cy="523200"/>
            <a:chOff x="1493520" y="2052320"/>
            <a:chExt cx="4970770" cy="523200"/>
          </a:xfrm>
        </p:grpSpPr>
        <p:sp>
          <p:nvSpPr>
            <p:cNvPr id="199" name="Google Shape;199;p21"/>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가게 목록 / 정보 받아오기</a:t>
              </a:r>
              <a:endParaRPr b="1" sz="2800">
                <a:solidFill>
                  <a:srgbClr val="554B4B"/>
                </a:solidFill>
                <a:latin typeface="Jua"/>
                <a:ea typeface="Jua"/>
                <a:cs typeface="Jua"/>
                <a:sym typeface="Jua"/>
              </a:endParaRPr>
            </a:p>
          </p:txBody>
        </p:sp>
        <p:sp>
          <p:nvSpPr>
            <p:cNvPr id="200" name="Google Shape;200;p21"/>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201" name="Google Shape;201;p21"/>
          <p:cNvGrpSpPr/>
          <p:nvPr/>
        </p:nvGrpSpPr>
        <p:grpSpPr>
          <a:xfrm>
            <a:off x="1373920" y="2692851"/>
            <a:ext cx="4970770" cy="523200"/>
            <a:chOff x="1493520" y="2052320"/>
            <a:chExt cx="4970770" cy="523200"/>
          </a:xfrm>
        </p:grpSpPr>
        <p:sp>
          <p:nvSpPr>
            <p:cNvPr id="202" name="Google Shape;202;p21"/>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주문하기</a:t>
              </a:r>
              <a:endParaRPr b="1" sz="2800">
                <a:solidFill>
                  <a:srgbClr val="554B4B"/>
                </a:solidFill>
                <a:latin typeface="Jua"/>
                <a:ea typeface="Jua"/>
                <a:cs typeface="Jua"/>
                <a:sym typeface="Jua"/>
              </a:endParaRPr>
            </a:p>
          </p:txBody>
        </p:sp>
        <p:sp>
          <p:nvSpPr>
            <p:cNvPr id="203" name="Google Shape;203;p21"/>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204" name="Google Shape;204;p21"/>
          <p:cNvGrpSpPr/>
          <p:nvPr/>
        </p:nvGrpSpPr>
        <p:grpSpPr>
          <a:xfrm>
            <a:off x="1373920" y="3692207"/>
            <a:ext cx="4970770" cy="523200"/>
            <a:chOff x="1493520" y="2052320"/>
            <a:chExt cx="4970770" cy="523200"/>
          </a:xfrm>
        </p:grpSpPr>
        <p:sp>
          <p:nvSpPr>
            <p:cNvPr id="205" name="Google Shape;205;p21"/>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결제하기</a:t>
              </a:r>
              <a:endParaRPr b="1" sz="2800">
                <a:solidFill>
                  <a:srgbClr val="554B4B"/>
                </a:solidFill>
                <a:latin typeface="Jua"/>
                <a:ea typeface="Jua"/>
                <a:cs typeface="Jua"/>
                <a:sym typeface="Jua"/>
              </a:endParaRPr>
            </a:p>
          </p:txBody>
        </p:sp>
        <p:sp>
          <p:nvSpPr>
            <p:cNvPr id="206" name="Google Shape;206;p21"/>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207" name="Google Shape;207;p21"/>
          <p:cNvGrpSpPr/>
          <p:nvPr/>
        </p:nvGrpSpPr>
        <p:grpSpPr>
          <a:xfrm>
            <a:off x="1373920" y="4691575"/>
            <a:ext cx="5738180" cy="523200"/>
            <a:chOff x="1493520" y="2052332"/>
            <a:chExt cx="5738180" cy="523200"/>
          </a:xfrm>
        </p:grpSpPr>
        <p:sp>
          <p:nvSpPr>
            <p:cNvPr id="208" name="Google Shape;208;p21"/>
            <p:cNvSpPr txBox="1"/>
            <p:nvPr/>
          </p:nvSpPr>
          <p:spPr>
            <a:xfrm>
              <a:off x="2261000" y="2052332"/>
              <a:ext cx="4970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현재 진행중인 주문 확인하기</a:t>
              </a:r>
              <a:endParaRPr b="1" sz="2800">
                <a:solidFill>
                  <a:srgbClr val="554B4B"/>
                </a:solidFill>
                <a:latin typeface="Jua"/>
                <a:ea typeface="Jua"/>
                <a:cs typeface="Jua"/>
                <a:sym typeface="Jua"/>
              </a:endParaRPr>
            </a:p>
          </p:txBody>
        </p:sp>
        <p:sp>
          <p:nvSpPr>
            <p:cNvPr id="209" name="Google Shape;209;p21"/>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grpSp>
        <p:nvGrpSpPr>
          <p:cNvPr id="210" name="Google Shape;210;p21"/>
          <p:cNvGrpSpPr/>
          <p:nvPr/>
        </p:nvGrpSpPr>
        <p:grpSpPr>
          <a:xfrm>
            <a:off x="1373920" y="5787613"/>
            <a:ext cx="4970770" cy="523200"/>
            <a:chOff x="1493520" y="2052320"/>
            <a:chExt cx="4970770" cy="523200"/>
          </a:xfrm>
        </p:grpSpPr>
        <p:sp>
          <p:nvSpPr>
            <p:cNvPr id="211" name="Google Shape;211;p21"/>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(배달 받은 후) 주문 완료하기</a:t>
              </a:r>
              <a:endParaRPr b="1" sz="2800">
                <a:solidFill>
                  <a:srgbClr val="554B4B"/>
                </a:solidFill>
                <a:latin typeface="Jua"/>
                <a:ea typeface="Jua"/>
                <a:cs typeface="Jua"/>
                <a:sym typeface="Jua"/>
              </a:endParaRPr>
            </a:p>
          </p:txBody>
        </p:sp>
        <p:sp>
          <p:nvSpPr>
            <p:cNvPr id="212" name="Google Shape;212;p21"/>
            <p:cNvSpPr txBox="1"/>
            <p:nvPr/>
          </p:nvSpPr>
          <p:spPr>
            <a:xfrm>
              <a:off x="1493520" y="2129264"/>
              <a:ext cx="782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005</a:t>
              </a:r>
              <a:endParaRPr sz="1800">
                <a:solidFill>
                  <a:schemeClr val="dk1"/>
                </a:solidFill>
                <a:latin typeface="Jua"/>
                <a:ea typeface="Jua"/>
                <a:cs typeface="Jua"/>
                <a:sym typeface="Jua"/>
              </a:endParaRPr>
            </a:p>
          </p:txBody>
        </p:sp>
      </p:grpSp>
      <p:pic>
        <p:nvPicPr>
          <p:cNvPr id="213" name="Google Shape;213;p21"/>
          <p:cNvPicPr preferRelativeResize="0"/>
          <p:nvPr/>
        </p:nvPicPr>
        <p:blipFill rotWithShape="1">
          <a:blip r:embed="rId3">
            <a:alphaModFix/>
          </a:blip>
          <a:srcRect b="0" l="0" r="0" t="0"/>
          <a:stretch/>
        </p:blipFill>
        <p:spPr>
          <a:xfrm>
            <a:off x="7355725" y="1381747"/>
            <a:ext cx="2701075" cy="4878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6">
      <a:dk1>
        <a:srgbClr val="3A3838"/>
      </a:dk1>
      <a:lt1>
        <a:srgbClr val="FFFFFF"/>
      </a:lt1>
      <a:dk2>
        <a:srgbClr val="5D5B5B"/>
      </a:dk2>
      <a:lt2>
        <a:srgbClr val="F2F2F2"/>
      </a:lt2>
      <a:accent1>
        <a:srgbClr val="C87661"/>
      </a:accent1>
      <a:accent2>
        <a:srgbClr val="DF9D8C"/>
      </a:accent2>
      <a:accent3>
        <a:srgbClr val="FBD6C1"/>
      </a:accent3>
      <a:accent4>
        <a:srgbClr val="BB9F9E"/>
      </a:accent4>
      <a:accent5>
        <a:srgbClr val="8F807F"/>
      </a:accent5>
      <a:accent6>
        <a:srgbClr val="726564"/>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